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82" r:id="rId17"/>
    <p:sldId id="270" r:id="rId18"/>
    <p:sldId id="271" r:id="rId19"/>
    <p:sldId id="272" r:id="rId20"/>
    <p:sldId id="273" r:id="rId21"/>
    <p:sldId id="274" r:id="rId22"/>
    <p:sldId id="275" r:id="rId23"/>
    <p:sldId id="276" r:id="rId24"/>
    <p:sldId id="277" r:id="rId25"/>
    <p:sldId id="278" r:id="rId26"/>
    <p:sldId id="279" r:id="rId27"/>
    <p:sldId id="280" r:id="rId28"/>
  </p:sldIdLst>
  <p:sldSz cx="18288000" cy="10287000"/>
  <p:notesSz cx="6858000" cy="9144000"/>
  <p:embeddedFontLst>
    <p:embeddedFont>
      <p:font typeface="Poppins" pitchFamily="2" charset="77"/>
      <p:regular r:id="rId30"/>
      <p:bold r:id="rId31"/>
      <p:italic r:id="rId32"/>
      <p:boldItalic r:id="rId33"/>
    </p:embeddedFont>
    <p:embeddedFont>
      <p:font typeface="Poppins Black" panose="00000A00000000000000" pitchFamily="2" charset="77"/>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 Apoll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79"/>
  </p:normalViewPr>
  <p:slideViewPr>
    <p:cSldViewPr snapToGrid="0">
      <p:cViewPr varScale="1">
        <p:scale>
          <a:sx n="69" d="100"/>
          <a:sy n="69" d="100"/>
        </p:scale>
        <p:origin x="824"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CVR</c:v>
                </c:pt>
              </c:strCache>
            </c:strRef>
          </c:tx>
          <c:invertIfNegative val="1"/>
          <c:dPt>
            <c:idx val="0"/>
            <c:invertIfNegative val="1"/>
            <c:bubble3D val="0"/>
            <c:spPr>
              <a:solidFill>
                <a:srgbClr val="C9C2B5"/>
              </a:solidFill>
            </c:spPr>
            <c:extLst>
              <c:ext xmlns:c16="http://schemas.microsoft.com/office/drawing/2014/chart" uri="{C3380CC4-5D6E-409C-BE32-E72D297353CC}">
                <c16:uniqueId val="{00000001-D119-D74F-9ACB-5C4103477DE0}"/>
              </c:ext>
            </c:extLst>
          </c:dPt>
          <c:dPt>
            <c:idx val="1"/>
            <c:invertIfNegative val="1"/>
            <c:bubble3D val="0"/>
            <c:spPr>
              <a:solidFill>
                <a:srgbClr val="C58A6F"/>
              </a:solidFill>
            </c:spPr>
            <c:extLst>
              <c:ext xmlns:c16="http://schemas.microsoft.com/office/drawing/2014/chart" uri="{C3380CC4-5D6E-409C-BE32-E72D297353CC}">
                <c16:uniqueId val="{00000003-D119-D74F-9ACB-5C4103477DE0}"/>
              </c:ext>
            </c:extLst>
          </c:dPt>
          <c:dLbls>
            <c:numFmt formatCode="0.00&quot;%&quot;" sourceLinked="0"/>
            <c:spPr>
              <a:noFill/>
              <a:ln>
                <a:noFill/>
              </a:ln>
              <a:effectLst/>
            </c:spPr>
            <c:txPr>
              <a:bodyPr/>
              <a:lstStyle/>
              <a:p>
                <a:pPr>
                  <a:defRPr sz="1300" b="1">
                    <a:solidFill>
                      <a:srgbClr val="24211C"/>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Desktop</c:v>
                </c:pt>
                <c:pt idx="1">
                  <c:v>Mobile</c:v>
                </c:pt>
              </c:strCache>
            </c:strRef>
          </c:cat>
          <c:val>
            <c:numRef>
              <c:f>Sheet1!$B$2:$B$3</c:f>
              <c:numCache>
                <c:formatCode>General</c:formatCode>
                <c:ptCount val="2"/>
                <c:pt idx="0">
                  <c:v>3.2</c:v>
                </c:pt>
                <c:pt idx="1">
                  <c:v>3.47</c:v>
                </c:pt>
              </c:numCache>
            </c:numRef>
          </c:val>
          <c:extLst>
            <c:ext xmlns:c16="http://schemas.microsoft.com/office/drawing/2014/chart" uri="{C3380CC4-5D6E-409C-BE32-E72D297353CC}">
              <c16:uniqueId val="{00000004-D119-D74F-9ACB-5C4103477DE0}"/>
            </c:ext>
          </c:extLst>
        </c:ser>
        <c:dLbls>
          <c:dLblPos val="outEnd"/>
          <c:showLegendKey val="0"/>
          <c:showVal val="1"/>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spPr>
          <a:ln>
            <a:solidFill>
              <a:srgbClr val="C9C2B5"/>
            </a:solidFill>
          </a:ln>
        </c:spPr>
        <c:txPr>
          <a:bodyPr/>
          <a:lstStyle/>
          <a:p>
            <a:pPr>
              <a:defRPr sz="1300">
                <a:solidFill>
                  <a:srgbClr val="24211C"/>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latin typeface="Helvetica Neue"/>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Index</c:v>
                </c:pt>
              </c:strCache>
            </c:strRef>
          </c:tx>
          <c:invertIfNegative val="1"/>
          <c:dPt>
            <c:idx val="0"/>
            <c:invertIfNegative val="1"/>
            <c:bubble3D val="0"/>
            <c:spPr>
              <a:solidFill>
                <a:srgbClr val="5E7E63"/>
              </a:solidFill>
            </c:spPr>
            <c:extLst>
              <c:ext xmlns:c16="http://schemas.microsoft.com/office/drawing/2014/chart" uri="{C3380CC4-5D6E-409C-BE32-E72D297353CC}">
                <c16:uniqueId val="{00000001-7345-5040-816B-9A6252EFADD5}"/>
              </c:ext>
            </c:extLst>
          </c:dPt>
          <c:dPt>
            <c:idx val="1"/>
            <c:invertIfNegative val="1"/>
            <c:bubble3D val="0"/>
            <c:spPr>
              <a:solidFill>
                <a:srgbClr val="9CB39B"/>
              </a:solidFill>
            </c:spPr>
            <c:extLst>
              <c:ext xmlns:c16="http://schemas.microsoft.com/office/drawing/2014/chart" uri="{C3380CC4-5D6E-409C-BE32-E72D297353CC}">
                <c16:uniqueId val="{00000003-7345-5040-816B-9A6252EFADD5}"/>
              </c:ext>
            </c:extLst>
          </c:dPt>
          <c:dPt>
            <c:idx val="2"/>
            <c:invertIfNegative val="1"/>
            <c:bubble3D val="0"/>
            <c:spPr>
              <a:solidFill>
                <a:srgbClr val="9CB39B"/>
              </a:solidFill>
            </c:spPr>
            <c:extLst>
              <c:ext xmlns:c16="http://schemas.microsoft.com/office/drawing/2014/chart" uri="{C3380CC4-5D6E-409C-BE32-E72D297353CC}">
                <c16:uniqueId val="{00000005-7345-5040-816B-9A6252EFADD5}"/>
              </c:ext>
            </c:extLst>
          </c:dPt>
          <c:dPt>
            <c:idx val="3"/>
            <c:invertIfNegative val="1"/>
            <c:bubble3D val="0"/>
            <c:spPr>
              <a:solidFill>
                <a:srgbClr val="9CB39B"/>
              </a:solidFill>
            </c:spPr>
            <c:extLst>
              <c:ext xmlns:c16="http://schemas.microsoft.com/office/drawing/2014/chart" uri="{C3380CC4-5D6E-409C-BE32-E72D297353CC}">
                <c16:uniqueId val="{00000007-7345-5040-816B-9A6252EFADD5}"/>
              </c:ext>
            </c:extLst>
          </c:dPt>
          <c:dPt>
            <c:idx val="4"/>
            <c:invertIfNegative val="1"/>
            <c:bubble3D val="0"/>
            <c:spPr>
              <a:solidFill>
                <a:srgbClr val="9CB39B"/>
              </a:solidFill>
            </c:spPr>
            <c:extLst>
              <c:ext xmlns:c16="http://schemas.microsoft.com/office/drawing/2014/chart" uri="{C3380CC4-5D6E-409C-BE32-E72D297353CC}">
                <c16:uniqueId val="{00000009-7345-5040-816B-9A6252EFADD5}"/>
              </c:ext>
            </c:extLst>
          </c:dPt>
          <c:dLbls>
            <c:numFmt formatCode="0" sourceLinked="0"/>
            <c:spPr>
              <a:noFill/>
              <a:ln>
                <a:noFill/>
              </a:ln>
              <a:effectLst/>
            </c:spPr>
            <c:txPr>
              <a:bodyPr/>
              <a:lstStyle/>
              <a:p>
                <a:pPr>
                  <a:defRPr sz="1300" b="1">
                    <a:solidFill>
                      <a:srgbClr val="24211C"/>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IL</c:v>
                </c:pt>
                <c:pt idx="1">
                  <c:v>CA</c:v>
                </c:pt>
                <c:pt idx="2">
                  <c:v>NY</c:v>
                </c:pt>
                <c:pt idx="3">
                  <c:v>FL</c:v>
                </c:pt>
                <c:pt idx="4">
                  <c:v>TN</c:v>
                </c:pt>
              </c:strCache>
            </c:strRef>
          </c:cat>
          <c:val>
            <c:numRef>
              <c:f>Sheet1!$B$2:$B$6</c:f>
              <c:numCache>
                <c:formatCode>General</c:formatCode>
                <c:ptCount val="5"/>
                <c:pt idx="0">
                  <c:v>100</c:v>
                </c:pt>
                <c:pt idx="1">
                  <c:v>92</c:v>
                </c:pt>
                <c:pt idx="2">
                  <c:v>85</c:v>
                </c:pt>
                <c:pt idx="3">
                  <c:v>78</c:v>
                </c:pt>
                <c:pt idx="4">
                  <c:v>70</c:v>
                </c:pt>
              </c:numCache>
            </c:numRef>
          </c:val>
          <c:extLst>
            <c:ext xmlns:c16="http://schemas.microsoft.com/office/drawing/2014/chart" uri="{C3380CC4-5D6E-409C-BE32-E72D297353CC}">
              <c16:uniqueId val="{0000000A-7345-5040-816B-9A6252EFADD5}"/>
            </c:ext>
          </c:extLst>
        </c:ser>
        <c:dLbls>
          <c:dLblPos val="outEnd"/>
          <c:showLegendKey val="0"/>
          <c:showVal val="1"/>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spPr>
          <a:ln>
            <a:solidFill>
              <a:srgbClr val="C9C2B5"/>
            </a:solidFill>
          </a:ln>
        </c:spPr>
        <c:txPr>
          <a:bodyPr/>
          <a:lstStyle/>
          <a:p>
            <a:pPr>
              <a:defRPr sz="1300">
                <a:solidFill>
                  <a:srgbClr val="24211C"/>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latin typeface="Helvetica Neue"/>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4-10-18T19:22:32.930" idx="1">
    <p:pos x="6000" y="0"/>
    <p:text>Identify and note of overlap between 
primary and secondary KPIs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596aef8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2d596aef8c9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d47498773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d474987739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d596aef8c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2d596aef8c9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d596aef8c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d596aef8c9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497f55c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d497f55c8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769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d4b63126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20007"/>
              </a:lnSpc>
              <a:spcBef>
                <a:spcPts val="0"/>
              </a:spcBef>
              <a:spcAft>
                <a:spcPts val="0"/>
              </a:spcAft>
              <a:buClr>
                <a:schemeClr val="dk1"/>
              </a:buClr>
              <a:buFont typeface="Arial"/>
              <a:buNone/>
            </a:pPr>
            <a:endParaRPr sz="300"/>
          </a:p>
        </p:txBody>
      </p:sp>
      <p:sp>
        <p:nvSpPr>
          <p:cNvPr id="287" name="Google Shape;287;g2d4b631260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009219c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20007"/>
              </a:lnSpc>
              <a:spcBef>
                <a:spcPts val="0"/>
              </a:spcBef>
              <a:spcAft>
                <a:spcPts val="0"/>
              </a:spcAft>
              <a:buClr>
                <a:schemeClr val="dk1"/>
              </a:buClr>
              <a:buFont typeface="Arial"/>
              <a:buNone/>
            </a:pPr>
            <a:r>
              <a:rPr lang="en-US" sz="1999">
                <a:solidFill>
                  <a:schemeClr val="dk1"/>
                </a:solidFill>
                <a:latin typeface="Poppins"/>
                <a:ea typeface="Poppins"/>
                <a:cs typeface="Poppins"/>
                <a:sym typeface="Poppins"/>
              </a:rPr>
              <a:t>Millennials are people born between 1981 and 1996, and as of 2024, they are between the ages of 28 and 43. They are also known as Generation Y.</a:t>
            </a:r>
            <a:endParaRPr sz="300"/>
          </a:p>
        </p:txBody>
      </p:sp>
      <p:sp>
        <p:nvSpPr>
          <p:cNvPr id="303" name="Google Shape;303;g31009219ca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d4e8fb27ef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20007"/>
              </a:lnSpc>
              <a:spcBef>
                <a:spcPts val="0"/>
              </a:spcBef>
              <a:spcAft>
                <a:spcPts val="0"/>
              </a:spcAft>
              <a:buClr>
                <a:schemeClr val="dk1"/>
              </a:buClr>
              <a:buFont typeface="Arial"/>
              <a:buNone/>
            </a:pPr>
            <a:r>
              <a:rPr lang="en-US" sz="1400" b="1">
                <a:solidFill>
                  <a:schemeClr val="dk1"/>
                </a:solidFill>
              </a:rPr>
              <a:t>Generation Y</a:t>
            </a:r>
            <a:r>
              <a:rPr lang="en-US" sz="1400" b="1"/>
              <a:t>, also known as </a:t>
            </a:r>
            <a:r>
              <a:rPr lang="en-US" sz="1400" b="1">
                <a:solidFill>
                  <a:schemeClr val="dk1"/>
                </a:solidFill>
              </a:rPr>
              <a:t>Millennials</a:t>
            </a:r>
            <a:r>
              <a:rPr lang="en-US" sz="1400" b="1"/>
              <a:t>, are sports enthusiasts born between 1981 and 1996. As of 2024, they range from ages 28 to 43, and they actively engage in sports culture, from streaming live games to participating in recreational leagues. This group is tech-savvy, values experiences, and follows sports trends, often using social media to connect with teams, players, and fitness influencers.</a:t>
            </a:r>
            <a:endParaRPr sz="1400" b="1"/>
          </a:p>
        </p:txBody>
      </p:sp>
      <p:sp>
        <p:nvSpPr>
          <p:cNvPr id="320" name="Google Shape;320;g2d4e8fb27ef_2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d47498773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d47498773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00b18c60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20007"/>
              </a:lnSpc>
              <a:spcBef>
                <a:spcPts val="0"/>
              </a:spcBef>
              <a:spcAft>
                <a:spcPts val="0"/>
              </a:spcAft>
              <a:buClr>
                <a:schemeClr val="dk1"/>
              </a:buClr>
              <a:buFont typeface="Arial"/>
              <a:buNone/>
            </a:pPr>
            <a:endParaRPr sz="1400" b="1"/>
          </a:p>
        </p:txBody>
      </p:sp>
      <p:sp>
        <p:nvSpPr>
          <p:cNvPr id="339" name="Google Shape;339;g3100b18c60c_3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4b631260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2d4b6312609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d4b631260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d4b631260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1009219ca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31009219ca8_1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12b4d4d7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312b4d4d7a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d4749877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2d47498773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47498773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d474987739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12b4d4d7a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12b4d4d7a2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8955690" y="4081837"/>
            <a:ext cx="4926868" cy="4926868"/>
            <a:chOff x="0" y="0"/>
            <a:chExt cx="812800" cy="812800"/>
          </a:xfrm>
        </p:grpSpPr>
        <p:sp>
          <p:nvSpPr>
            <p:cNvPr id="85" name="Google Shape;8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9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p:nvPr/>
          </p:nvSpPr>
          <p:spPr>
            <a:xfrm>
              <a:off x="76200" y="95250"/>
              <a:ext cx="660400" cy="641350"/>
            </a:xfrm>
            <a:prstGeom prst="rect">
              <a:avLst/>
            </a:prstGeom>
            <a:noFill/>
            <a:ln>
              <a:noFill/>
            </a:ln>
          </p:spPr>
          <p:txBody>
            <a:bodyPr spcFirstLastPara="1" wrap="square" lIns="50800" tIns="50800" rIns="50800" bIns="50800" anchor="ctr" anchorCtr="0">
              <a:noAutofit/>
            </a:bodyPr>
            <a:lstStyle/>
            <a:p>
              <a:pPr marL="0" marR="0" lvl="0" indent="0" algn="ctr" rtl="0">
                <a:lnSpc>
                  <a:spcPct val="13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7" name="Google Shape;87;p13"/>
          <p:cNvSpPr/>
          <p:nvPr/>
        </p:nvSpPr>
        <p:spPr>
          <a:xfrm>
            <a:off x="14663303" y="-4431017"/>
            <a:ext cx="8062671" cy="8062671"/>
          </a:xfrm>
          <a:custGeom>
            <a:avLst/>
            <a:gdLst/>
            <a:ahLst/>
            <a:cxnLst/>
            <a:rect l="l" t="t" r="r" b="b"/>
            <a:pathLst>
              <a:path w="8062671" h="8062671" extrusionOk="0">
                <a:moveTo>
                  <a:pt x="0" y="0"/>
                </a:moveTo>
                <a:lnTo>
                  <a:pt x="8062671" y="0"/>
                </a:lnTo>
                <a:lnTo>
                  <a:pt x="8062671" y="8062671"/>
                </a:lnTo>
                <a:lnTo>
                  <a:pt x="0" y="8062671"/>
                </a:lnTo>
                <a:lnTo>
                  <a:pt x="0" y="0"/>
                </a:lnTo>
                <a:close/>
              </a:path>
            </a:pathLst>
          </a:custGeom>
          <a:blipFill rotWithShape="1">
            <a:blip r:embed="rId3">
              <a:alphaModFix/>
            </a:blip>
            <a:stretch>
              <a:fillRect/>
            </a:stretch>
          </a:blipFill>
          <a:ln>
            <a:noFill/>
          </a:ln>
        </p:spPr>
        <p:txBody>
          <a:bodyPr/>
          <a:lstStyle/>
          <a:p>
            <a:endParaRPr/>
          </a:p>
        </p:txBody>
      </p:sp>
      <p:sp>
        <p:nvSpPr>
          <p:cNvPr id="88" name="Google Shape;88;p13"/>
          <p:cNvSpPr/>
          <p:nvPr/>
        </p:nvSpPr>
        <p:spPr>
          <a:xfrm>
            <a:off x="11804049" y="655157"/>
            <a:ext cx="5953125" cy="5953101"/>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4999" r="-24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028700" y="9035793"/>
            <a:ext cx="259500" cy="167024"/>
          </a:xfrm>
          <a:custGeom>
            <a:avLst/>
            <a:gdLst/>
            <a:ahLst/>
            <a:cxnLst/>
            <a:rect l="l" t="t" r="r" b="b"/>
            <a:pathLst>
              <a:path w="259500" h="167024" extrusionOk="0">
                <a:moveTo>
                  <a:pt x="0" y="0"/>
                </a:moveTo>
                <a:lnTo>
                  <a:pt x="259500" y="0"/>
                </a:lnTo>
                <a:lnTo>
                  <a:pt x="259500" y="167024"/>
                </a:lnTo>
                <a:lnTo>
                  <a:pt x="0" y="167024"/>
                </a:lnTo>
                <a:lnTo>
                  <a:pt x="0" y="0"/>
                </a:lnTo>
                <a:close/>
              </a:path>
            </a:pathLst>
          </a:custGeom>
          <a:blipFill rotWithShape="1">
            <a:blip r:embed="rId5">
              <a:alphaModFix/>
            </a:blip>
            <a:stretch>
              <a:fillRect/>
            </a:stretch>
          </a:blipFill>
          <a:ln>
            <a:noFill/>
          </a:ln>
        </p:spPr>
        <p:txBody>
          <a:bodyPr/>
          <a:lstStyle/>
          <a:p>
            <a:endParaRPr/>
          </a:p>
        </p:txBody>
      </p:sp>
      <p:sp>
        <p:nvSpPr>
          <p:cNvPr id="90" name="Google Shape;90;p13"/>
          <p:cNvSpPr/>
          <p:nvPr/>
        </p:nvSpPr>
        <p:spPr>
          <a:xfrm>
            <a:off x="-5316552" y="1152855"/>
            <a:ext cx="7981290" cy="7981290"/>
          </a:xfrm>
          <a:custGeom>
            <a:avLst/>
            <a:gdLst/>
            <a:ahLst/>
            <a:cxnLst/>
            <a:rect l="l" t="t" r="r" b="b"/>
            <a:pathLst>
              <a:path w="7981290" h="7981290" extrusionOk="0">
                <a:moveTo>
                  <a:pt x="0" y="0"/>
                </a:moveTo>
                <a:lnTo>
                  <a:pt x="7981290" y="0"/>
                </a:lnTo>
                <a:lnTo>
                  <a:pt x="7981290" y="7981290"/>
                </a:lnTo>
                <a:lnTo>
                  <a:pt x="0" y="7981290"/>
                </a:lnTo>
                <a:lnTo>
                  <a:pt x="0" y="0"/>
                </a:lnTo>
                <a:close/>
              </a:path>
            </a:pathLst>
          </a:custGeom>
          <a:blipFill rotWithShape="1">
            <a:blip r:embed="rId3">
              <a:alphaModFix/>
            </a:blip>
            <a:stretch>
              <a:fillRect/>
            </a:stretch>
          </a:blipFill>
          <a:ln>
            <a:noFill/>
          </a:ln>
        </p:spPr>
        <p:txBody>
          <a:bodyPr/>
          <a:lstStyle/>
          <a:p>
            <a:endParaRPr/>
          </a:p>
        </p:txBody>
      </p:sp>
      <p:sp>
        <p:nvSpPr>
          <p:cNvPr id="91" name="Google Shape;91;p13"/>
          <p:cNvSpPr/>
          <p:nvPr/>
        </p:nvSpPr>
        <p:spPr>
          <a:xfrm rot="5400000">
            <a:off x="9321906" y="6429061"/>
            <a:ext cx="315998" cy="315998"/>
          </a:xfrm>
          <a:custGeom>
            <a:avLst/>
            <a:gdLst/>
            <a:ahLst/>
            <a:cxnLst/>
            <a:rect l="l" t="t" r="r" b="b"/>
            <a:pathLst>
              <a:path w="315998" h="315998" extrusionOk="0">
                <a:moveTo>
                  <a:pt x="0" y="0"/>
                </a:moveTo>
                <a:lnTo>
                  <a:pt x="315997" y="0"/>
                </a:lnTo>
                <a:lnTo>
                  <a:pt x="315997"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2" name="Google Shape;92;p13"/>
          <p:cNvSpPr/>
          <p:nvPr/>
        </p:nvSpPr>
        <p:spPr>
          <a:xfrm rot="5400000">
            <a:off x="9321906" y="6962522"/>
            <a:ext cx="315998" cy="315998"/>
          </a:xfrm>
          <a:custGeom>
            <a:avLst/>
            <a:gdLst/>
            <a:ahLst/>
            <a:cxnLst/>
            <a:rect l="l" t="t" r="r" b="b"/>
            <a:pathLst>
              <a:path w="315998" h="315998" extrusionOk="0">
                <a:moveTo>
                  <a:pt x="0" y="0"/>
                </a:moveTo>
                <a:lnTo>
                  <a:pt x="315997" y="0"/>
                </a:lnTo>
                <a:lnTo>
                  <a:pt x="315997"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3" name="Google Shape;93;p13"/>
          <p:cNvSpPr/>
          <p:nvPr/>
        </p:nvSpPr>
        <p:spPr>
          <a:xfrm rot="5400000">
            <a:off x="8807280" y="6429061"/>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4" name="Google Shape;94;p13"/>
          <p:cNvSpPr/>
          <p:nvPr/>
        </p:nvSpPr>
        <p:spPr>
          <a:xfrm rot="5400000">
            <a:off x="8807280" y="6962522"/>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5" name="Google Shape;95;p13"/>
          <p:cNvSpPr/>
          <p:nvPr/>
        </p:nvSpPr>
        <p:spPr>
          <a:xfrm rot="5400000">
            <a:off x="8292655" y="6429061"/>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6" name="Google Shape;96;p13"/>
          <p:cNvSpPr/>
          <p:nvPr/>
        </p:nvSpPr>
        <p:spPr>
          <a:xfrm rot="5400000">
            <a:off x="8292655" y="6962522"/>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7" name="Google Shape;97;p13"/>
          <p:cNvSpPr/>
          <p:nvPr/>
        </p:nvSpPr>
        <p:spPr>
          <a:xfrm rot="5400000">
            <a:off x="7778030" y="6429061"/>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8" name="Google Shape;98;p13"/>
          <p:cNvSpPr/>
          <p:nvPr/>
        </p:nvSpPr>
        <p:spPr>
          <a:xfrm rot="5400000">
            <a:off x="7778030" y="6962522"/>
            <a:ext cx="315998" cy="315998"/>
          </a:xfrm>
          <a:custGeom>
            <a:avLst/>
            <a:gdLst/>
            <a:ahLst/>
            <a:cxnLst/>
            <a:rect l="l" t="t" r="r" b="b"/>
            <a:pathLst>
              <a:path w="315998" h="315998" extrusionOk="0">
                <a:moveTo>
                  <a:pt x="0" y="0"/>
                </a:moveTo>
                <a:lnTo>
                  <a:pt x="315998" y="0"/>
                </a:lnTo>
                <a:lnTo>
                  <a:pt x="315998" y="315998"/>
                </a:lnTo>
                <a:lnTo>
                  <a:pt x="0" y="315998"/>
                </a:lnTo>
                <a:lnTo>
                  <a:pt x="0" y="0"/>
                </a:lnTo>
                <a:close/>
              </a:path>
            </a:pathLst>
          </a:custGeom>
          <a:blipFill rotWithShape="1">
            <a:blip r:embed="rId6">
              <a:alphaModFix/>
            </a:blip>
            <a:stretch>
              <a:fillRect/>
            </a:stretch>
          </a:blipFill>
          <a:ln>
            <a:noFill/>
          </a:ln>
        </p:spPr>
        <p:txBody>
          <a:bodyPr/>
          <a:lstStyle/>
          <a:p>
            <a:endParaRPr/>
          </a:p>
        </p:txBody>
      </p:sp>
      <p:sp>
        <p:nvSpPr>
          <p:cNvPr id="99" name="Google Shape;99;p13"/>
          <p:cNvSpPr txBox="1"/>
          <p:nvPr/>
        </p:nvSpPr>
        <p:spPr>
          <a:xfrm>
            <a:off x="1028700" y="1009650"/>
            <a:ext cx="10775400" cy="369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b="1">
                <a:latin typeface="Poppins"/>
                <a:ea typeface="Poppins"/>
                <a:cs typeface="Poppins"/>
                <a:sym typeface="Poppins"/>
              </a:rPr>
              <a:t>Audience Avengers</a:t>
            </a:r>
            <a:endParaRPr/>
          </a:p>
        </p:txBody>
      </p:sp>
      <p:sp>
        <p:nvSpPr>
          <p:cNvPr id="100" name="Google Shape;100;p13"/>
          <p:cNvSpPr txBox="1"/>
          <p:nvPr/>
        </p:nvSpPr>
        <p:spPr>
          <a:xfrm>
            <a:off x="1028700" y="5667490"/>
            <a:ext cx="6269976" cy="558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Poppins"/>
                <a:ea typeface="Poppins"/>
                <a:cs typeface="Poppins"/>
                <a:sym typeface="Poppins"/>
              </a:rPr>
              <a:t>Project Collaboration</a:t>
            </a:r>
            <a:endParaRPr/>
          </a:p>
        </p:txBody>
      </p:sp>
      <p:sp>
        <p:nvSpPr>
          <p:cNvPr id="101" name="Google Shape;101;p13"/>
          <p:cNvSpPr txBox="1"/>
          <p:nvPr/>
        </p:nvSpPr>
        <p:spPr>
          <a:xfrm>
            <a:off x="1028700" y="7935132"/>
            <a:ext cx="2647757" cy="3449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1" b="1" i="0" u="none" strike="noStrike" cap="none">
                <a:solidFill>
                  <a:srgbClr val="000000"/>
                </a:solidFill>
                <a:latin typeface="Poppins"/>
                <a:ea typeface="Poppins"/>
                <a:cs typeface="Poppins"/>
                <a:sym typeface="Poppins"/>
              </a:rPr>
              <a:t>Prepared by Del Cruz</a:t>
            </a:r>
            <a:endParaRPr/>
          </a:p>
        </p:txBody>
      </p:sp>
      <p:sp>
        <p:nvSpPr>
          <p:cNvPr id="102" name="Google Shape;102;p13"/>
          <p:cNvSpPr txBox="1"/>
          <p:nvPr/>
        </p:nvSpPr>
        <p:spPr>
          <a:xfrm>
            <a:off x="1367637" y="8900547"/>
            <a:ext cx="3181200" cy="215400"/>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None/>
            </a:pPr>
            <a:endParaRPr/>
          </a:p>
        </p:txBody>
      </p:sp>
      <p:sp>
        <p:nvSpPr>
          <p:cNvPr id="103" name="Google Shape;103;p13"/>
          <p:cNvSpPr txBox="1"/>
          <p:nvPr/>
        </p:nvSpPr>
        <p:spPr>
          <a:xfrm>
            <a:off x="4931099" y="7935132"/>
            <a:ext cx="2585533" cy="3449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1" b="1" i="0" u="none" strike="noStrike" cap="none">
                <a:solidFill>
                  <a:srgbClr val="000000"/>
                </a:solidFill>
                <a:latin typeface="Poppins"/>
                <a:ea typeface="Poppins"/>
                <a:cs typeface="Poppins"/>
                <a:sym typeface="Poppins"/>
              </a:rPr>
              <a:t>Audience Analyst Team</a:t>
            </a:r>
            <a:endParaRPr/>
          </a:p>
        </p:txBody>
      </p:sp>
      <p:sp>
        <p:nvSpPr>
          <p:cNvPr id="104" name="Google Shape;104;p13"/>
          <p:cNvSpPr txBox="1"/>
          <p:nvPr/>
        </p:nvSpPr>
        <p:spPr>
          <a:xfrm>
            <a:off x="4931099" y="8320061"/>
            <a:ext cx="319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a:p>
        </p:txBody>
      </p:sp>
      <p:sp>
        <p:nvSpPr>
          <p:cNvPr id="105" name="Google Shape;105;p13"/>
          <p:cNvSpPr txBox="1"/>
          <p:nvPr/>
        </p:nvSpPr>
        <p:spPr>
          <a:xfrm>
            <a:off x="5270036" y="8900547"/>
            <a:ext cx="3685800" cy="215400"/>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None/>
            </a:pPr>
            <a:endParaRPr/>
          </a:p>
        </p:txBody>
      </p:sp>
      <p:sp>
        <p:nvSpPr>
          <p:cNvPr id="106" name="Google Shape;106;p13"/>
          <p:cNvSpPr txBox="1"/>
          <p:nvPr/>
        </p:nvSpPr>
        <p:spPr>
          <a:xfrm>
            <a:off x="5270036" y="8573817"/>
            <a:ext cx="2855700" cy="215400"/>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None/>
            </a:pPr>
            <a:endParaRPr/>
          </a:p>
        </p:txBody>
      </p:sp>
      <p:grpSp>
        <p:nvGrpSpPr>
          <p:cNvPr id="107" name="Google Shape;107;p13"/>
          <p:cNvGrpSpPr/>
          <p:nvPr/>
        </p:nvGrpSpPr>
        <p:grpSpPr>
          <a:xfrm>
            <a:off x="14477762" y="7226588"/>
            <a:ext cx="1892716" cy="1892716"/>
            <a:chOff x="0" y="0"/>
            <a:chExt cx="812800" cy="812800"/>
          </a:xfrm>
        </p:grpSpPr>
        <p:sp>
          <p:nvSpPr>
            <p:cNvPr id="108" name="Google Shape;10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A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76200" y="95250"/>
              <a:ext cx="660400" cy="641350"/>
            </a:xfrm>
            <a:prstGeom prst="rect">
              <a:avLst/>
            </a:prstGeom>
            <a:noFill/>
            <a:ln>
              <a:noFill/>
            </a:ln>
          </p:spPr>
          <p:txBody>
            <a:bodyPr spcFirstLastPara="1" wrap="square" lIns="50800" tIns="50800" rIns="50800" bIns="50800" anchor="ctr" anchorCtr="0">
              <a:noAutofit/>
            </a:bodyPr>
            <a:lstStyle/>
            <a:p>
              <a:pPr marL="0" marR="0" lvl="0" indent="0" algn="ctr" rtl="0">
                <a:lnSpc>
                  <a:spcPct val="13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26"/>
        <p:cNvGrpSpPr/>
        <p:nvPr/>
      </p:nvGrpSpPr>
      <p:grpSpPr>
        <a:xfrm>
          <a:off x="0" y="0"/>
          <a:ext cx="0" cy="0"/>
          <a:chOff x="0" y="0"/>
          <a:chExt cx="0" cy="0"/>
        </a:xfrm>
      </p:grpSpPr>
      <p:grpSp>
        <p:nvGrpSpPr>
          <p:cNvPr id="227" name="Google Shape;227;p22"/>
          <p:cNvGrpSpPr/>
          <p:nvPr/>
        </p:nvGrpSpPr>
        <p:grpSpPr>
          <a:xfrm>
            <a:off x="8755450" y="3319352"/>
            <a:ext cx="8849538" cy="4678226"/>
            <a:chOff x="0" y="-38100"/>
            <a:chExt cx="2981148" cy="751800"/>
          </a:xfrm>
        </p:grpSpPr>
        <p:sp>
          <p:nvSpPr>
            <p:cNvPr id="228" name="Google Shape;228;p22"/>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229" name="Google Shape;229;p22"/>
            <p:cNvSpPr txBox="1"/>
            <p:nvPr/>
          </p:nvSpPr>
          <p:spPr>
            <a:xfrm>
              <a:off x="0" y="-38100"/>
              <a:ext cx="2981100" cy="7518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0" name="Google Shape;230;p22"/>
          <p:cNvSpPr txBox="1"/>
          <p:nvPr/>
        </p:nvSpPr>
        <p:spPr>
          <a:xfrm>
            <a:off x="2523519" y="2556750"/>
            <a:ext cx="46548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endParaRPr sz="2300">
              <a:solidFill>
                <a:schemeClr val="dk1"/>
              </a:solidFill>
              <a:latin typeface="Calibri"/>
              <a:ea typeface="Calibri"/>
              <a:cs typeface="Calibri"/>
              <a:sym typeface="Calibri"/>
            </a:endParaRPr>
          </a:p>
        </p:txBody>
      </p:sp>
      <p:sp>
        <p:nvSpPr>
          <p:cNvPr id="231" name="Google Shape;231;p22"/>
          <p:cNvSpPr txBox="1"/>
          <p:nvPr/>
        </p:nvSpPr>
        <p:spPr>
          <a:xfrm>
            <a:off x="1437174" y="387475"/>
            <a:ext cx="122589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5500">
                <a:solidFill>
                  <a:schemeClr val="dk1"/>
                </a:solidFill>
                <a:latin typeface="Poppins"/>
                <a:ea typeface="Poppins"/>
                <a:cs typeface="Poppins"/>
                <a:sym typeface="Poppins"/>
              </a:rPr>
              <a:t>Conversion Rate </a:t>
            </a:r>
            <a:r>
              <a:rPr lang="en-US" sz="5800">
                <a:solidFill>
                  <a:schemeClr val="dk1"/>
                </a:solidFill>
                <a:latin typeface="Poppins"/>
                <a:ea typeface="Poppins"/>
                <a:cs typeface="Poppins"/>
                <a:sym typeface="Poppins"/>
              </a:rPr>
              <a:t>(CVR)</a:t>
            </a:r>
            <a:endParaRPr sz="2400">
              <a:solidFill>
                <a:schemeClr val="dk1"/>
              </a:solidFill>
              <a:latin typeface="Calibri"/>
              <a:ea typeface="Calibri"/>
              <a:cs typeface="Calibri"/>
              <a:sym typeface="Calibri"/>
            </a:endParaRPr>
          </a:p>
        </p:txBody>
      </p:sp>
      <p:sp>
        <p:nvSpPr>
          <p:cNvPr id="232" name="Google Shape;232;p22"/>
          <p:cNvSpPr txBox="1"/>
          <p:nvPr/>
        </p:nvSpPr>
        <p:spPr>
          <a:xfrm>
            <a:off x="9345025" y="3908488"/>
            <a:ext cx="7670400" cy="39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b="1">
              <a:solidFill>
                <a:schemeClr val="dk1"/>
              </a:solidFill>
            </a:endParaRPr>
          </a:p>
          <a:p>
            <a:pPr marL="0" lvl="0" indent="0" algn="just" rtl="0">
              <a:lnSpc>
                <a:spcPct val="120007"/>
              </a:lnSpc>
              <a:spcBef>
                <a:spcPts val="0"/>
              </a:spcBef>
              <a:spcAft>
                <a:spcPts val="0"/>
              </a:spcAft>
              <a:buNone/>
            </a:pPr>
            <a:r>
              <a:rPr lang="en-US" sz="2100" b="1">
                <a:solidFill>
                  <a:schemeClr val="dk1"/>
                </a:solidFill>
              </a:rPr>
              <a:t>Generation Y, also known as Millennials, are sports enthusiasts born between 1981 and 1996. As of 2024, they range from ages 28 to 43, and they actively engage in sports culture, from streaming live games to participating in recreational leagues. This group is tech-savvy, values experiences, and follows sports trends, often using social media to connect with teams, players, and fitness influencers.</a:t>
            </a:r>
            <a:endParaRPr sz="2100" b="1">
              <a:solidFill>
                <a:schemeClr val="dk1"/>
              </a:solidFill>
            </a:endParaRPr>
          </a:p>
          <a:p>
            <a:pPr marL="0" lvl="0" indent="0" algn="just" rtl="0">
              <a:lnSpc>
                <a:spcPct val="120007"/>
              </a:lnSpc>
              <a:spcBef>
                <a:spcPts val="0"/>
              </a:spcBef>
              <a:spcAft>
                <a:spcPts val="0"/>
              </a:spcAft>
              <a:buClr>
                <a:schemeClr val="dk1"/>
              </a:buClr>
              <a:buFont typeface="Arial"/>
              <a:buNone/>
            </a:pPr>
            <a:endParaRPr sz="2100" b="1">
              <a:solidFill>
                <a:schemeClr val="dk1"/>
              </a:solidFill>
            </a:endParaRPr>
          </a:p>
        </p:txBody>
      </p:sp>
      <p:sp>
        <p:nvSpPr>
          <p:cNvPr id="233" name="Google Shape;233;p22"/>
          <p:cNvSpPr txBox="1"/>
          <p:nvPr/>
        </p:nvSpPr>
        <p:spPr>
          <a:xfrm>
            <a:off x="1225050" y="3684913"/>
            <a:ext cx="6693900" cy="39471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1200"/>
              </a:spcBef>
              <a:spcAft>
                <a:spcPts val="0"/>
              </a:spcAft>
              <a:buClr>
                <a:schemeClr val="dk1"/>
              </a:buClr>
              <a:buSzPts val="2700"/>
              <a:buChar char="●"/>
            </a:pPr>
            <a:r>
              <a:rPr lang="en-US" sz="2700" b="1">
                <a:solidFill>
                  <a:schemeClr val="dk1"/>
                </a:solidFill>
              </a:rPr>
              <a:t>Definition</a:t>
            </a:r>
            <a:r>
              <a:rPr lang="en-US" sz="2700">
                <a:solidFill>
                  <a:schemeClr val="dk1"/>
                </a:solidFill>
              </a:rPr>
              <a:t>: The percentage of users who complete a desired action, such as a purchase or sign-up.</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Formula</a:t>
            </a:r>
            <a:r>
              <a:rPr lang="en-US" sz="2700">
                <a:solidFill>
                  <a:schemeClr val="dk1"/>
                </a:solidFill>
              </a:rPr>
              <a:t>: CVR = Total Conversions / Total Clicks</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Use</a:t>
            </a:r>
            <a:r>
              <a:rPr lang="en-US" sz="2700">
                <a:solidFill>
                  <a:schemeClr val="dk1"/>
                </a:solidFill>
              </a:rPr>
              <a:t>: </a:t>
            </a: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37"/>
        <p:cNvGrpSpPr/>
        <p:nvPr/>
      </p:nvGrpSpPr>
      <p:grpSpPr>
        <a:xfrm>
          <a:off x="0" y="0"/>
          <a:ext cx="0" cy="0"/>
          <a:chOff x="0" y="0"/>
          <a:chExt cx="0" cy="0"/>
        </a:xfrm>
      </p:grpSpPr>
      <p:sp>
        <p:nvSpPr>
          <p:cNvPr id="238" name="Google Shape;238;p23"/>
          <p:cNvSpPr txBox="1"/>
          <p:nvPr/>
        </p:nvSpPr>
        <p:spPr>
          <a:xfrm>
            <a:off x="1028700" y="1028700"/>
            <a:ext cx="15978000" cy="1231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8000">
                <a:solidFill>
                  <a:schemeClr val="dk1"/>
                </a:solidFill>
                <a:latin typeface="Poppins Black"/>
                <a:ea typeface="Poppins Black"/>
                <a:cs typeface="Poppins Black"/>
                <a:sym typeface="Poppins Black"/>
              </a:rPr>
              <a:t>Key Insights(visualizations)</a:t>
            </a:r>
            <a:endParaRPr/>
          </a:p>
        </p:txBody>
      </p:sp>
      <p:sp>
        <p:nvSpPr>
          <p:cNvPr id="239" name="Google Shape;239;p23"/>
          <p:cNvSpPr/>
          <p:nvPr/>
        </p:nvSpPr>
        <p:spPr>
          <a:xfrm>
            <a:off x="1423383" y="3644160"/>
            <a:ext cx="15441946" cy="5496332"/>
          </a:xfrm>
          <a:custGeom>
            <a:avLst/>
            <a:gdLst/>
            <a:ahLst/>
            <a:cxnLst/>
            <a:rect l="l" t="t" r="r" b="b"/>
            <a:pathLst>
              <a:path w="791286" h="699724" extrusionOk="0">
                <a:moveTo>
                  <a:pt x="0" y="0"/>
                </a:moveTo>
                <a:lnTo>
                  <a:pt x="791286" y="0"/>
                </a:lnTo>
                <a:lnTo>
                  <a:pt x="791286" y="699724"/>
                </a:lnTo>
                <a:lnTo>
                  <a:pt x="0" y="699724"/>
                </a:lnTo>
                <a:close/>
              </a:path>
            </a:pathLst>
          </a:custGeom>
          <a:solidFill>
            <a:srgbClr val="D8A48F"/>
          </a:solidFill>
          <a:ln>
            <a:noFill/>
          </a:ln>
        </p:spPr>
        <p:txBody>
          <a:bodyPr/>
          <a:lstStyle/>
          <a:p>
            <a:endParaRPr/>
          </a:p>
        </p:txBody>
      </p:sp>
      <p:sp>
        <p:nvSpPr>
          <p:cNvPr id="240" name="Google Shape;240;p23"/>
          <p:cNvSpPr txBox="1"/>
          <p:nvPr/>
        </p:nvSpPr>
        <p:spPr>
          <a:xfrm>
            <a:off x="1736600" y="3900925"/>
            <a:ext cx="14906400" cy="1625400"/>
          </a:xfrm>
          <a:prstGeom prst="rect">
            <a:avLst/>
          </a:prstGeom>
          <a:noFill/>
          <a:ln>
            <a:noFill/>
          </a:ln>
        </p:spPr>
        <p:txBody>
          <a:bodyPr spcFirstLastPara="1" wrap="square" lIns="0" tIns="0" rIns="0" bIns="0" anchor="t" anchorCtr="0">
            <a:spAutoFit/>
          </a:bodyPr>
          <a:lstStyle/>
          <a:p>
            <a:pPr marL="0" marR="0" lvl="0" indent="0" algn="just" rtl="0">
              <a:lnSpc>
                <a:spcPct val="120008"/>
              </a:lnSpc>
              <a:spcBef>
                <a:spcPts val="0"/>
              </a:spcBef>
              <a:spcAft>
                <a:spcPts val="0"/>
              </a:spcAft>
              <a:buNone/>
            </a:pPr>
            <a:r>
              <a:rPr lang="en-US" sz="4800" b="1">
                <a:solidFill>
                  <a:schemeClr val="dk1"/>
                </a:solidFill>
              </a:rPr>
              <a:t>Audience Engagement</a:t>
            </a:r>
            <a:r>
              <a:rPr lang="en-US" sz="4800">
                <a:solidFill>
                  <a:schemeClr val="dk1"/>
                </a:solidFill>
              </a:rPr>
              <a:t>: Bar charts of audience segment performance by CPA and CTR</a:t>
            </a:r>
            <a:endParaRPr sz="5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44"/>
        <p:cNvGrpSpPr/>
        <p:nvPr/>
      </p:nvGrpSpPr>
      <p:grpSpPr>
        <a:xfrm>
          <a:off x="0" y="0"/>
          <a:ext cx="0" cy="0"/>
          <a:chOff x="0" y="0"/>
          <a:chExt cx="0" cy="0"/>
        </a:xfrm>
      </p:grpSpPr>
      <p:grpSp>
        <p:nvGrpSpPr>
          <p:cNvPr id="245" name="Google Shape;245;p24"/>
          <p:cNvGrpSpPr/>
          <p:nvPr/>
        </p:nvGrpSpPr>
        <p:grpSpPr>
          <a:xfrm>
            <a:off x="8755450" y="3319352"/>
            <a:ext cx="8849538" cy="4678226"/>
            <a:chOff x="0" y="-38100"/>
            <a:chExt cx="2981148" cy="751800"/>
          </a:xfrm>
        </p:grpSpPr>
        <p:sp>
          <p:nvSpPr>
            <p:cNvPr id="246" name="Google Shape;246;p24"/>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247" name="Google Shape;247;p24"/>
            <p:cNvSpPr txBox="1"/>
            <p:nvPr/>
          </p:nvSpPr>
          <p:spPr>
            <a:xfrm>
              <a:off x="0" y="-38100"/>
              <a:ext cx="2981100" cy="7518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8" name="Google Shape;248;p24"/>
          <p:cNvSpPr txBox="1"/>
          <p:nvPr/>
        </p:nvSpPr>
        <p:spPr>
          <a:xfrm>
            <a:off x="2523519" y="2556750"/>
            <a:ext cx="46548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endParaRPr sz="2300">
              <a:solidFill>
                <a:schemeClr val="dk1"/>
              </a:solidFill>
              <a:latin typeface="Calibri"/>
              <a:ea typeface="Calibri"/>
              <a:cs typeface="Calibri"/>
              <a:sym typeface="Calibri"/>
            </a:endParaRPr>
          </a:p>
        </p:txBody>
      </p:sp>
      <p:sp>
        <p:nvSpPr>
          <p:cNvPr id="249" name="Google Shape;249;p24"/>
          <p:cNvSpPr txBox="1"/>
          <p:nvPr/>
        </p:nvSpPr>
        <p:spPr>
          <a:xfrm>
            <a:off x="1437174" y="387475"/>
            <a:ext cx="122589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5500">
                <a:solidFill>
                  <a:schemeClr val="dk1"/>
                </a:solidFill>
                <a:latin typeface="Poppins"/>
                <a:ea typeface="Poppins"/>
                <a:cs typeface="Poppins"/>
                <a:sym typeface="Poppins"/>
              </a:rPr>
              <a:t> Click-Through Rate</a:t>
            </a:r>
            <a:r>
              <a:rPr lang="en-US" sz="5800">
                <a:solidFill>
                  <a:schemeClr val="dk1"/>
                </a:solidFill>
                <a:latin typeface="Poppins"/>
                <a:ea typeface="Poppins"/>
                <a:cs typeface="Poppins"/>
                <a:sym typeface="Poppins"/>
              </a:rPr>
              <a:t>(CTR)</a:t>
            </a:r>
            <a:endParaRPr sz="2400">
              <a:solidFill>
                <a:schemeClr val="dk1"/>
              </a:solidFill>
              <a:latin typeface="Calibri"/>
              <a:ea typeface="Calibri"/>
              <a:cs typeface="Calibri"/>
              <a:sym typeface="Calibri"/>
            </a:endParaRPr>
          </a:p>
        </p:txBody>
      </p:sp>
      <p:sp>
        <p:nvSpPr>
          <p:cNvPr id="250" name="Google Shape;250;p24"/>
          <p:cNvSpPr txBox="1"/>
          <p:nvPr/>
        </p:nvSpPr>
        <p:spPr>
          <a:xfrm>
            <a:off x="9345025" y="3908488"/>
            <a:ext cx="7670400" cy="39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dk1"/>
                </a:solidFill>
                <a:latin typeface="Calibri"/>
                <a:ea typeface="Calibri"/>
                <a:cs typeface="Calibri"/>
                <a:sym typeface="Calibri"/>
              </a:rPr>
              <a:t>AGE</a:t>
            </a:r>
            <a:endParaRPr sz="3200" b="1">
              <a:solidFill>
                <a:schemeClr val="dk1"/>
              </a:solidFill>
              <a:latin typeface="Calibri"/>
              <a:ea typeface="Calibri"/>
              <a:cs typeface="Calibri"/>
              <a:sym typeface="Calibri"/>
            </a:endParaRPr>
          </a:p>
          <a:p>
            <a:pPr marL="0" lvl="0" indent="0" algn="ctr" rtl="0">
              <a:spcBef>
                <a:spcPts val="0"/>
              </a:spcBef>
              <a:spcAft>
                <a:spcPts val="0"/>
              </a:spcAft>
              <a:buNone/>
            </a:pPr>
            <a:r>
              <a:rPr lang="en-US" sz="3200" i="1">
                <a:solidFill>
                  <a:schemeClr val="dk1"/>
                </a:solidFill>
                <a:latin typeface="Calibri"/>
                <a:ea typeface="Calibri"/>
                <a:cs typeface="Calibri"/>
                <a:sym typeface="Calibri"/>
              </a:rPr>
              <a:t>Target Audience Behavior</a:t>
            </a:r>
            <a:r>
              <a:rPr lang="en-US" sz="3200">
                <a:solidFill>
                  <a:schemeClr val="dk1"/>
                </a:solidFill>
                <a:latin typeface="Calibri"/>
                <a:ea typeface="Calibri"/>
                <a:cs typeface="Calibri"/>
                <a:sym typeface="Calibri"/>
              </a:rPr>
              <a:t>: Different age groups engage with online content in varying ways </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Younger audiences &gt;&gt; More accustomed to clicking on ads &gt;&gt; leading to a higher volume of clicks at a lower cost</a:t>
            </a:r>
            <a:endParaRPr sz="3200">
              <a:solidFill>
                <a:schemeClr val="dk1"/>
              </a:solidFill>
              <a:latin typeface="Calibri"/>
              <a:ea typeface="Calibri"/>
              <a:cs typeface="Calibri"/>
              <a:sym typeface="Calibri"/>
            </a:endParaRPr>
          </a:p>
        </p:txBody>
      </p:sp>
      <p:sp>
        <p:nvSpPr>
          <p:cNvPr id="251" name="Google Shape;251;p24"/>
          <p:cNvSpPr txBox="1"/>
          <p:nvPr/>
        </p:nvSpPr>
        <p:spPr>
          <a:xfrm>
            <a:off x="1225050" y="3684913"/>
            <a:ext cx="6693900" cy="39471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1200"/>
              </a:spcBef>
              <a:spcAft>
                <a:spcPts val="0"/>
              </a:spcAft>
              <a:buClr>
                <a:schemeClr val="dk1"/>
              </a:buClr>
              <a:buSzPts val="2700"/>
              <a:buChar char="●"/>
            </a:pPr>
            <a:r>
              <a:rPr lang="en-US" sz="2700" b="1">
                <a:solidFill>
                  <a:schemeClr val="dk1"/>
                </a:solidFill>
              </a:rPr>
              <a:t>Definition</a:t>
            </a:r>
            <a:r>
              <a:rPr lang="en-US" sz="2700">
                <a:solidFill>
                  <a:schemeClr val="dk1"/>
                </a:solidFill>
              </a:rPr>
              <a:t>: The percentage of people who click an ad after seeing it.</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Formula</a:t>
            </a:r>
            <a:r>
              <a:rPr lang="en-US" sz="2700">
                <a:solidFill>
                  <a:schemeClr val="dk1"/>
                </a:solidFill>
              </a:rPr>
              <a:t>: CTR = Total Clicks / Total Impressions</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Use</a:t>
            </a:r>
            <a:r>
              <a:rPr lang="en-US" sz="2700">
                <a:solidFill>
                  <a:schemeClr val="dk1"/>
                </a:solidFill>
              </a:rPr>
              <a:t>: Measures how engaging and relevant an ad is to its audience.</a:t>
            </a:r>
            <a:endParaRPr sz="2700">
              <a:solidFill>
                <a:schemeClr val="dk1"/>
              </a:solidFill>
            </a:endParaRPr>
          </a:p>
          <a:p>
            <a:pPr marL="0" lvl="0" indent="0" algn="l" rtl="0">
              <a:spcBef>
                <a:spcPts val="120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55"/>
        <p:cNvGrpSpPr/>
        <p:nvPr/>
      </p:nvGrpSpPr>
      <p:grpSpPr>
        <a:xfrm>
          <a:off x="0" y="0"/>
          <a:ext cx="0" cy="0"/>
          <a:chOff x="0" y="0"/>
          <a:chExt cx="0" cy="0"/>
        </a:xfrm>
      </p:grpSpPr>
      <p:sp>
        <p:nvSpPr>
          <p:cNvPr id="256" name="Google Shape;256;p25"/>
          <p:cNvSpPr txBox="1"/>
          <p:nvPr/>
        </p:nvSpPr>
        <p:spPr>
          <a:xfrm>
            <a:off x="1028825" y="1009650"/>
            <a:ext cx="162306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Key Insights (KPIs)</a:t>
            </a:r>
            <a:endParaRPr sz="8000">
              <a:solidFill>
                <a:schemeClr val="dk1"/>
              </a:solidFill>
              <a:latin typeface="Poppins Black"/>
              <a:ea typeface="Poppins Black"/>
              <a:cs typeface="Poppins Black"/>
              <a:sym typeface="Poppins Black"/>
            </a:endParaRPr>
          </a:p>
        </p:txBody>
      </p:sp>
      <p:grpSp>
        <p:nvGrpSpPr>
          <p:cNvPr id="257" name="Google Shape;257;p25"/>
          <p:cNvGrpSpPr/>
          <p:nvPr/>
        </p:nvGrpSpPr>
        <p:grpSpPr>
          <a:xfrm>
            <a:off x="1352450" y="2763247"/>
            <a:ext cx="15583355" cy="6591482"/>
            <a:chOff x="0" y="-38100"/>
            <a:chExt cx="2981148" cy="751800"/>
          </a:xfrm>
        </p:grpSpPr>
        <p:sp>
          <p:nvSpPr>
            <p:cNvPr id="258" name="Google Shape;258;p25"/>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259" name="Google Shape;259;p25"/>
            <p:cNvSpPr txBox="1"/>
            <p:nvPr/>
          </p:nvSpPr>
          <p:spPr>
            <a:xfrm>
              <a:off x="0" y="-38100"/>
              <a:ext cx="2981100" cy="7518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0" name="Google Shape;260;p25"/>
          <p:cNvSpPr txBox="1"/>
          <p:nvPr/>
        </p:nvSpPr>
        <p:spPr>
          <a:xfrm>
            <a:off x="2054375" y="3429000"/>
            <a:ext cx="14179500" cy="1464900"/>
          </a:xfrm>
          <a:prstGeom prst="rect">
            <a:avLst/>
          </a:prstGeom>
          <a:noFill/>
          <a:ln>
            <a:noFill/>
          </a:ln>
        </p:spPr>
        <p:txBody>
          <a:bodyPr spcFirstLastPara="1" wrap="square" lIns="0" tIns="0" rIns="0" bIns="0" anchor="t" anchorCtr="0">
            <a:spAutoFit/>
          </a:bodyPr>
          <a:lstStyle/>
          <a:p>
            <a:pPr marL="0" lvl="0" indent="0" algn="just" rtl="0">
              <a:lnSpc>
                <a:spcPct val="120007"/>
              </a:lnSpc>
              <a:spcBef>
                <a:spcPts val="0"/>
              </a:spcBef>
              <a:spcAft>
                <a:spcPts val="0"/>
              </a:spcAft>
              <a:buNone/>
            </a:pPr>
            <a:r>
              <a:rPr lang="en-US" sz="2799">
                <a:latin typeface="Poppins"/>
                <a:ea typeface="Poppins"/>
                <a:cs typeface="Poppins"/>
                <a:sym typeface="Poppins"/>
              </a:rPr>
              <a:t>Cost Per Acquisition (CPA) by audience</a:t>
            </a:r>
            <a:endParaRPr sz="2799">
              <a:latin typeface="Poppins"/>
              <a:ea typeface="Poppins"/>
              <a:cs typeface="Poppins"/>
              <a:sym typeface="Poppins"/>
            </a:endParaRPr>
          </a:p>
          <a:p>
            <a:pPr marL="0" lvl="0" indent="0" algn="just" rtl="0">
              <a:lnSpc>
                <a:spcPct val="120007"/>
              </a:lnSpc>
              <a:spcBef>
                <a:spcPts val="0"/>
              </a:spcBef>
              <a:spcAft>
                <a:spcPts val="0"/>
              </a:spcAft>
              <a:buClr>
                <a:schemeClr val="dk1"/>
              </a:buClr>
              <a:buSzPts val="1100"/>
              <a:buFont typeface="Arial"/>
              <a:buNone/>
            </a:pPr>
            <a:r>
              <a:rPr lang="en-US" sz="2799">
                <a:latin typeface="Poppins"/>
                <a:ea typeface="Poppins"/>
                <a:cs typeface="Poppins"/>
                <a:sym typeface="Poppins"/>
              </a:rPr>
              <a:t>Engagement metrics (CTR, CVR)</a:t>
            </a:r>
            <a:endParaRPr sz="2799">
              <a:latin typeface="Poppins"/>
              <a:ea typeface="Poppins"/>
              <a:cs typeface="Poppins"/>
              <a:sym typeface="Poppins"/>
            </a:endParaRPr>
          </a:p>
          <a:p>
            <a:pPr marL="0" marR="0" lvl="0" indent="0" algn="just" rtl="0">
              <a:lnSpc>
                <a:spcPct val="120007"/>
              </a:lnSpc>
              <a:spcBef>
                <a:spcPts val="0"/>
              </a:spcBef>
              <a:spcAft>
                <a:spcPts val="0"/>
              </a:spcAft>
              <a:buNone/>
            </a:pPr>
            <a:endParaRPr sz="2799">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64"/>
        <p:cNvGrpSpPr/>
        <p:nvPr/>
      </p:nvGrpSpPr>
      <p:grpSpPr>
        <a:xfrm>
          <a:off x="0" y="0"/>
          <a:ext cx="0" cy="0"/>
          <a:chOff x="0" y="0"/>
          <a:chExt cx="0" cy="0"/>
        </a:xfrm>
      </p:grpSpPr>
      <p:sp>
        <p:nvSpPr>
          <p:cNvPr id="265" name="Google Shape;265;p26"/>
          <p:cNvSpPr txBox="1"/>
          <p:nvPr/>
        </p:nvSpPr>
        <p:spPr>
          <a:xfrm>
            <a:off x="1028700" y="1028700"/>
            <a:ext cx="15978000" cy="1231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8000">
                <a:solidFill>
                  <a:schemeClr val="dk1"/>
                </a:solidFill>
                <a:latin typeface="Poppins Black"/>
                <a:ea typeface="Poppins Black"/>
                <a:cs typeface="Poppins Black"/>
                <a:sym typeface="Poppins Black"/>
              </a:rPr>
              <a:t>Additional Insights</a:t>
            </a:r>
            <a:endParaRPr/>
          </a:p>
        </p:txBody>
      </p:sp>
      <p:sp>
        <p:nvSpPr>
          <p:cNvPr id="266" name="Google Shape;266;p26"/>
          <p:cNvSpPr/>
          <p:nvPr/>
        </p:nvSpPr>
        <p:spPr>
          <a:xfrm>
            <a:off x="1423383" y="3644160"/>
            <a:ext cx="15441946" cy="5496332"/>
          </a:xfrm>
          <a:custGeom>
            <a:avLst/>
            <a:gdLst/>
            <a:ahLst/>
            <a:cxnLst/>
            <a:rect l="l" t="t" r="r" b="b"/>
            <a:pathLst>
              <a:path w="791286" h="699724" extrusionOk="0">
                <a:moveTo>
                  <a:pt x="0" y="0"/>
                </a:moveTo>
                <a:lnTo>
                  <a:pt x="791286" y="0"/>
                </a:lnTo>
                <a:lnTo>
                  <a:pt x="791286" y="699724"/>
                </a:lnTo>
                <a:lnTo>
                  <a:pt x="0" y="699724"/>
                </a:lnTo>
                <a:close/>
              </a:path>
            </a:pathLst>
          </a:custGeom>
          <a:solidFill>
            <a:srgbClr val="D8A48F"/>
          </a:solidFill>
          <a:ln>
            <a:noFill/>
          </a:ln>
        </p:spPr>
        <p:txBody>
          <a:bodyPr/>
          <a:lstStyle/>
          <a:p>
            <a:endParaRPr/>
          </a:p>
        </p:txBody>
      </p:sp>
      <p:sp>
        <p:nvSpPr>
          <p:cNvPr id="267" name="Google Shape;267;p26"/>
          <p:cNvSpPr txBox="1"/>
          <p:nvPr/>
        </p:nvSpPr>
        <p:spPr>
          <a:xfrm>
            <a:off x="1736600" y="3900925"/>
            <a:ext cx="14906400" cy="3823800"/>
          </a:xfrm>
          <a:prstGeom prst="rect">
            <a:avLst/>
          </a:prstGeom>
          <a:noFill/>
          <a:ln>
            <a:noFill/>
          </a:ln>
        </p:spPr>
        <p:txBody>
          <a:bodyPr spcFirstLastPara="1" wrap="square" lIns="0" tIns="0" rIns="0" bIns="0" anchor="t" anchorCtr="0">
            <a:spAutoFit/>
          </a:bodyPr>
          <a:lstStyle/>
          <a:p>
            <a:pPr marL="0" marR="0" lvl="0" indent="0" algn="just" rtl="0">
              <a:lnSpc>
                <a:spcPct val="120008"/>
              </a:lnSpc>
              <a:spcBef>
                <a:spcPts val="0"/>
              </a:spcBef>
              <a:spcAft>
                <a:spcPts val="0"/>
              </a:spcAft>
              <a:buNone/>
            </a:pPr>
            <a:r>
              <a:rPr lang="en-US" sz="5400">
                <a:solidFill>
                  <a:schemeClr val="dk1"/>
                </a:solidFill>
              </a:rPr>
              <a:t>Analyze the performance of </a:t>
            </a:r>
            <a:r>
              <a:rPr lang="en-US" sz="5400" b="1">
                <a:solidFill>
                  <a:schemeClr val="dk1"/>
                </a:solidFill>
              </a:rPr>
              <a:t>websites/exchanges, devices, creatives</a:t>
            </a:r>
            <a:r>
              <a:rPr lang="en-US" sz="5400">
                <a:solidFill>
                  <a:schemeClr val="dk1"/>
                </a:solidFill>
              </a:rPr>
              <a:t>, and </a:t>
            </a:r>
            <a:r>
              <a:rPr lang="en-US" sz="5400" b="1">
                <a:solidFill>
                  <a:schemeClr val="dk1"/>
                </a:solidFill>
              </a:rPr>
              <a:t>viewability</a:t>
            </a:r>
            <a:r>
              <a:rPr lang="en-US" sz="5400">
                <a:solidFill>
                  <a:schemeClr val="dk1"/>
                </a:solidFill>
              </a:rPr>
              <a:t> across the top and bottom-performing audience segments</a:t>
            </a:r>
            <a:endParaRPr sz="9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rgbClr val="F4EF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685800"/>
            <a:ext cx="16459200" cy="914400"/>
          </a:xfrm>
          <a:prstGeom prst="rect">
            <a:avLst/>
          </a:prstGeom>
          <a:noFill/>
        </p:spPr>
        <p:txBody>
          <a:bodyPr wrap="square" lIns="0" tIns="0" rIns="0" bIns="0" anchor="t">
            <a:spAutoFit/>
          </a:bodyPr>
          <a:lstStyle/>
          <a:p>
            <a:pPr algn="l">
              <a:lnSpc>
                <a:spcPct val="100000"/>
              </a:lnSpc>
            </a:pPr>
            <a:r>
              <a:rPr sz="4600" b="1">
                <a:solidFill>
                  <a:srgbClr val="24211C"/>
                </a:solidFill>
                <a:latin typeface="Helvetica Neue"/>
              </a:rPr>
              <a:t>The SQL Behind the Numbers</a:t>
            </a:r>
          </a:p>
        </p:txBody>
      </p:sp>
      <p:sp>
        <p:nvSpPr>
          <p:cNvPr id="4" name="TextBox 3"/>
          <p:cNvSpPr txBox="1"/>
          <p:nvPr/>
        </p:nvSpPr>
        <p:spPr>
          <a:xfrm>
            <a:off x="914400" y="1691640"/>
            <a:ext cx="16459200" cy="640080"/>
          </a:xfrm>
          <a:prstGeom prst="rect">
            <a:avLst/>
          </a:prstGeom>
          <a:noFill/>
        </p:spPr>
        <p:txBody>
          <a:bodyPr wrap="square" lIns="0" tIns="0" rIns="0" bIns="0" anchor="t">
            <a:spAutoFit/>
          </a:bodyPr>
          <a:lstStyle/>
          <a:p>
            <a:pPr algn="l">
              <a:lnSpc>
                <a:spcPct val="100000"/>
              </a:lnSpc>
            </a:pPr>
            <a:r>
              <a:rPr sz="2200" b="0">
                <a:solidFill>
                  <a:srgbClr val="6B6357"/>
                </a:solidFill>
                <a:latin typeface="Helvetica Neue"/>
              </a:rPr>
              <a:t>How I pulled campaign performance by audience segment</a:t>
            </a:r>
          </a:p>
        </p:txBody>
      </p:sp>
      <p:sp>
        <p:nvSpPr>
          <p:cNvPr id="5" name="Rectangle 4"/>
          <p:cNvSpPr/>
          <p:nvPr/>
        </p:nvSpPr>
        <p:spPr>
          <a:xfrm>
            <a:off x="914400" y="1572768"/>
            <a:ext cx="1463040" cy="82296"/>
          </a:xfrm>
          <a:prstGeom prst="rect">
            <a:avLst/>
          </a:prstGeom>
          <a:solidFill>
            <a:srgbClr val="C58A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ounded Rectangle 5"/>
          <p:cNvSpPr/>
          <p:nvPr/>
        </p:nvSpPr>
        <p:spPr>
          <a:xfrm>
            <a:off x="914400" y="2697480"/>
            <a:ext cx="10424160" cy="6812280"/>
          </a:xfrm>
          <a:prstGeom prst="roundRect">
            <a:avLst/>
          </a:prstGeom>
          <a:solidFill>
            <a:srgbClr val="161D2B"/>
          </a:solidFill>
          <a:ln>
            <a:noFill/>
          </a:ln>
          <a:effectLst/>
        </p:spPr>
        <p:style>
          <a:lnRef idx="1">
            <a:schemeClr val="accent1"/>
          </a:lnRef>
          <a:fillRef idx="3">
            <a:schemeClr val="accent1"/>
          </a:fillRef>
          <a:effectRef idx="2">
            <a:schemeClr val="accent1"/>
          </a:effectRef>
          <a:fontRef idx="minor">
            <a:schemeClr val="lt1"/>
          </a:fontRef>
        </p:style>
        <p:txBody>
          <a:bodyPr wrap="none" lIns="457200" tIns="384048" rIns="365760" bIns="365760" rtlCol="0" anchor="ctr"/>
          <a:lstStyle/>
          <a:p>
            <a:pPr algn="ctr">
              <a:lnSpc>
                <a:spcPct val="118000"/>
              </a:lnSpc>
            </a:pPr>
            <a:r>
              <a:rPr sz="1550">
                <a:solidFill>
                  <a:srgbClr val="7C89A8"/>
                </a:solidFill>
                <a:latin typeface="Menlo"/>
              </a:rPr>
              <a:t>-- Roll every ad event up by audience segment</a:t>
            </a:r>
          </a:p>
          <a:p>
            <a:pPr>
              <a:lnSpc>
                <a:spcPct val="118000"/>
              </a:lnSpc>
            </a:pPr>
            <a:r>
              <a:rPr sz="1550">
                <a:solidFill>
                  <a:srgbClr val="9FC7FF"/>
                </a:solidFill>
                <a:latin typeface="Menlo"/>
              </a:rPr>
              <a:t>SELECT</a:t>
            </a:r>
          </a:p>
          <a:p>
            <a:pPr>
              <a:lnSpc>
                <a:spcPct val="118000"/>
              </a:lnSpc>
            </a:pPr>
            <a:r>
              <a:rPr sz="1550">
                <a:solidFill>
                  <a:srgbClr val="E6E9F0"/>
                </a:solidFill>
                <a:latin typeface="Menlo"/>
              </a:rPr>
              <a:t>    audience_segment,</a:t>
            </a:r>
          </a:p>
          <a:p>
            <a:pPr>
              <a:lnSpc>
                <a:spcPct val="118000"/>
              </a:lnSpc>
            </a:pPr>
            <a:r>
              <a:rPr sz="1550">
                <a:solidFill>
                  <a:srgbClr val="E6E9F0"/>
                </a:solidFill>
                <a:latin typeface="Menlo"/>
              </a:rPr>
              <a:t>    SUM(spend)        </a:t>
            </a:r>
            <a:r>
              <a:rPr sz="1550">
                <a:solidFill>
                  <a:srgbClr val="9FC7FF"/>
                </a:solidFill>
                <a:latin typeface="Menlo"/>
              </a:rPr>
              <a:t>AS</a:t>
            </a:r>
            <a:r>
              <a:rPr sz="1550">
                <a:solidFill>
                  <a:srgbClr val="E6E9F0"/>
                </a:solidFill>
                <a:latin typeface="Menlo"/>
              </a:rPr>
              <a:t> total_spend,</a:t>
            </a:r>
          </a:p>
          <a:p>
            <a:pPr>
              <a:lnSpc>
                <a:spcPct val="118000"/>
              </a:lnSpc>
            </a:pPr>
            <a:r>
              <a:rPr sz="1550">
                <a:solidFill>
                  <a:srgbClr val="E6E9F0"/>
                </a:solidFill>
                <a:latin typeface="Menlo"/>
              </a:rPr>
              <a:t>    SUM(clicks)       </a:t>
            </a:r>
            <a:r>
              <a:rPr sz="1550">
                <a:solidFill>
                  <a:srgbClr val="9FC7FF"/>
                </a:solidFill>
                <a:latin typeface="Menlo"/>
              </a:rPr>
              <a:t>AS</a:t>
            </a:r>
            <a:r>
              <a:rPr sz="1550">
                <a:solidFill>
                  <a:srgbClr val="E6E9F0"/>
                </a:solidFill>
                <a:latin typeface="Menlo"/>
              </a:rPr>
              <a:t> clicks,</a:t>
            </a:r>
          </a:p>
          <a:p>
            <a:pPr>
              <a:lnSpc>
                <a:spcPct val="118000"/>
              </a:lnSpc>
            </a:pPr>
            <a:r>
              <a:rPr sz="1550">
                <a:solidFill>
                  <a:srgbClr val="E6E9F0"/>
                </a:solidFill>
                <a:latin typeface="Menlo"/>
              </a:rPr>
              <a:t>    SUM(conversions)  </a:t>
            </a:r>
            <a:r>
              <a:rPr sz="1550">
                <a:solidFill>
                  <a:srgbClr val="9FC7FF"/>
                </a:solidFill>
                <a:latin typeface="Menlo"/>
              </a:rPr>
              <a:t>AS</a:t>
            </a:r>
            <a:r>
              <a:rPr sz="1550">
                <a:solidFill>
                  <a:srgbClr val="E6E9F0"/>
                </a:solidFill>
                <a:latin typeface="Menlo"/>
              </a:rPr>
              <a:t> conversions,</a:t>
            </a:r>
          </a:p>
          <a:p>
            <a:pPr>
              <a:lnSpc>
                <a:spcPct val="118000"/>
              </a:lnSpc>
            </a:pPr>
            <a:r>
              <a:rPr sz="1550">
                <a:solidFill>
                  <a:srgbClr val="7C89A8"/>
                </a:solidFill>
                <a:latin typeface="Menlo"/>
              </a:rPr>
              <a:t>    -- the 3 KPIs the team optimized on</a:t>
            </a:r>
          </a:p>
          <a:p>
            <a:pPr>
              <a:lnSpc>
                <a:spcPct val="118000"/>
              </a:lnSpc>
            </a:pPr>
            <a:r>
              <a:rPr sz="1550">
                <a:solidFill>
                  <a:srgbClr val="E6E9F0"/>
                </a:solidFill>
                <a:latin typeface="Menlo"/>
              </a:rPr>
              <a:t>    ROUND(SUM(spend) / SUM(conversions), 2)          </a:t>
            </a:r>
            <a:r>
              <a:rPr sz="1550">
                <a:solidFill>
                  <a:srgbClr val="9FC7FF"/>
                </a:solidFill>
                <a:latin typeface="Menlo"/>
              </a:rPr>
              <a:t>AS</a:t>
            </a:r>
            <a:r>
              <a:rPr sz="1550">
                <a:solidFill>
                  <a:srgbClr val="E6E9F0"/>
                </a:solidFill>
                <a:latin typeface="Menlo"/>
              </a:rPr>
              <a:t> cpa,</a:t>
            </a:r>
          </a:p>
          <a:p>
            <a:pPr>
              <a:lnSpc>
                <a:spcPct val="118000"/>
              </a:lnSpc>
            </a:pPr>
            <a:r>
              <a:rPr sz="1550">
                <a:solidFill>
                  <a:srgbClr val="E6E9F0"/>
                </a:solidFill>
                <a:latin typeface="Menlo"/>
              </a:rPr>
              <a:t>    ROUND(100.0 * SUM(clicks) / SUM(impressions), 2) </a:t>
            </a:r>
            <a:r>
              <a:rPr sz="1550">
                <a:solidFill>
                  <a:srgbClr val="9FC7FF"/>
                </a:solidFill>
                <a:latin typeface="Menlo"/>
              </a:rPr>
              <a:t>AS</a:t>
            </a:r>
            <a:r>
              <a:rPr sz="1550">
                <a:solidFill>
                  <a:srgbClr val="E6E9F0"/>
                </a:solidFill>
                <a:latin typeface="Menlo"/>
              </a:rPr>
              <a:t> ctr,</a:t>
            </a:r>
          </a:p>
          <a:p>
            <a:pPr>
              <a:lnSpc>
                <a:spcPct val="118000"/>
              </a:lnSpc>
            </a:pPr>
            <a:r>
              <a:rPr sz="1550">
                <a:solidFill>
                  <a:srgbClr val="E6E9F0"/>
                </a:solidFill>
                <a:latin typeface="Menlo"/>
              </a:rPr>
              <a:t>    ROUND(100.0 * SUM(conversions) / SUM(clicks), 2) </a:t>
            </a:r>
            <a:r>
              <a:rPr sz="1550">
                <a:solidFill>
                  <a:srgbClr val="9FC7FF"/>
                </a:solidFill>
                <a:latin typeface="Menlo"/>
              </a:rPr>
              <a:t>AS</a:t>
            </a:r>
            <a:r>
              <a:rPr sz="1550">
                <a:solidFill>
                  <a:srgbClr val="E6E9F0"/>
                </a:solidFill>
                <a:latin typeface="Menlo"/>
              </a:rPr>
              <a:t> cvr</a:t>
            </a:r>
          </a:p>
          <a:p>
            <a:pPr>
              <a:lnSpc>
                <a:spcPct val="118000"/>
              </a:lnSpc>
            </a:pPr>
            <a:r>
              <a:rPr sz="1550">
                <a:solidFill>
                  <a:srgbClr val="9FC7FF"/>
                </a:solidFill>
                <a:latin typeface="Menlo"/>
              </a:rPr>
              <a:t>FROM</a:t>
            </a:r>
            <a:r>
              <a:rPr sz="1550">
                <a:solidFill>
                  <a:srgbClr val="E6E9F0"/>
                </a:solidFill>
                <a:latin typeface="Menlo"/>
              </a:rPr>
              <a:t>   campaign_events</a:t>
            </a:r>
          </a:p>
          <a:p>
            <a:pPr>
              <a:lnSpc>
                <a:spcPct val="118000"/>
              </a:lnSpc>
            </a:pPr>
            <a:r>
              <a:rPr sz="1550">
                <a:solidFill>
                  <a:srgbClr val="9FC7FF"/>
                </a:solidFill>
                <a:latin typeface="Menlo"/>
              </a:rPr>
              <a:t>GROUP</a:t>
            </a:r>
            <a:r>
              <a:rPr sz="1550">
                <a:solidFill>
                  <a:srgbClr val="E6E9F0"/>
                </a:solidFill>
                <a:latin typeface="Menlo"/>
              </a:rPr>
              <a:t>  </a:t>
            </a:r>
            <a:r>
              <a:rPr sz="1550">
                <a:solidFill>
                  <a:srgbClr val="9FC7FF"/>
                </a:solidFill>
                <a:latin typeface="Menlo"/>
              </a:rPr>
              <a:t>BY</a:t>
            </a:r>
            <a:r>
              <a:rPr sz="1550">
                <a:solidFill>
                  <a:srgbClr val="E6E9F0"/>
                </a:solidFill>
                <a:latin typeface="Menlo"/>
              </a:rPr>
              <a:t> audience_segment</a:t>
            </a:r>
          </a:p>
          <a:p>
            <a:pPr>
              <a:lnSpc>
                <a:spcPct val="118000"/>
              </a:lnSpc>
            </a:pPr>
            <a:r>
              <a:rPr sz="1550">
                <a:solidFill>
                  <a:srgbClr val="7C89A8"/>
                </a:solidFill>
                <a:latin typeface="Menlo"/>
              </a:rPr>
              <a:t>-- cheapest-to-acquire segments first</a:t>
            </a:r>
          </a:p>
          <a:p>
            <a:pPr>
              <a:lnSpc>
                <a:spcPct val="118000"/>
              </a:lnSpc>
            </a:pPr>
            <a:r>
              <a:rPr sz="1550">
                <a:solidFill>
                  <a:srgbClr val="9FC7FF"/>
                </a:solidFill>
                <a:latin typeface="Menlo"/>
              </a:rPr>
              <a:t>ORDER</a:t>
            </a:r>
            <a:r>
              <a:rPr sz="1550">
                <a:solidFill>
                  <a:srgbClr val="E6E9F0"/>
                </a:solidFill>
                <a:latin typeface="Menlo"/>
              </a:rPr>
              <a:t>  </a:t>
            </a:r>
            <a:r>
              <a:rPr sz="1550">
                <a:solidFill>
                  <a:srgbClr val="9FC7FF"/>
                </a:solidFill>
                <a:latin typeface="Menlo"/>
              </a:rPr>
              <a:t>BY</a:t>
            </a:r>
            <a:r>
              <a:rPr sz="1550">
                <a:solidFill>
                  <a:srgbClr val="E6E9F0"/>
                </a:solidFill>
                <a:latin typeface="Menlo"/>
              </a:rPr>
              <a:t> cpa </a:t>
            </a:r>
            <a:r>
              <a:rPr sz="1550">
                <a:solidFill>
                  <a:srgbClr val="9FC7FF"/>
                </a:solidFill>
                <a:latin typeface="Menlo"/>
              </a:rPr>
              <a:t>ASC;</a:t>
            </a:r>
          </a:p>
        </p:txBody>
      </p:sp>
      <p:sp>
        <p:nvSpPr>
          <p:cNvPr id="7" name="Rounded Rectangle 6"/>
          <p:cNvSpPr/>
          <p:nvPr/>
        </p:nvSpPr>
        <p:spPr>
          <a:xfrm>
            <a:off x="11658600" y="2697480"/>
            <a:ext cx="5715000" cy="6812280"/>
          </a:xfrm>
          <a:prstGeom prst="roundRect">
            <a:avLst/>
          </a:prstGeom>
          <a:solidFill>
            <a:srgbClr val="ECE4D2"/>
          </a:solidFill>
          <a:ln w="12700">
            <a:solidFill>
              <a:srgbClr val="D8CFBC"/>
            </a:solidFill>
          </a:ln>
          <a:effectLst/>
        </p:spPr>
        <p:style>
          <a:lnRef idx="1">
            <a:schemeClr val="accent1"/>
          </a:lnRef>
          <a:fillRef idx="3">
            <a:schemeClr val="accent1"/>
          </a:fillRef>
          <a:effectRef idx="2">
            <a:schemeClr val="accent1"/>
          </a:effectRef>
          <a:fontRef idx="minor">
            <a:schemeClr val="lt1"/>
          </a:fontRef>
        </p:style>
        <p:txBody>
          <a:bodyPr wrap="square" lIns="384048" tIns="384048" rIns="365760" bIns="365760" rtlCol="0" anchor="ctr"/>
          <a:lstStyle/>
          <a:p>
            <a:pPr algn="ctr">
              <a:lnSpc>
                <a:spcPct val="100000"/>
              </a:lnSpc>
            </a:pPr>
            <a:r>
              <a:rPr sz="2000" b="1">
                <a:solidFill>
                  <a:srgbClr val="5E7E63"/>
                </a:solidFill>
                <a:latin typeface="Helvetica Neue"/>
              </a:rPr>
              <a:t>What this does — in plain English</a:t>
            </a:r>
          </a:p>
          <a:p>
            <a:pPr>
              <a:lnSpc>
                <a:spcPct val="105000"/>
              </a:lnSpc>
              <a:spcBef>
                <a:spcPts val="1300"/>
              </a:spcBef>
            </a:pPr>
            <a:r>
              <a:rPr sz="1600" b="1">
                <a:solidFill>
                  <a:srgbClr val="C58A6F"/>
                </a:solidFill>
                <a:latin typeface="Helvetica Neue"/>
              </a:rPr>
              <a:t>•  </a:t>
            </a:r>
            <a:r>
              <a:rPr sz="1600">
                <a:solidFill>
                  <a:srgbClr val="24211C"/>
                </a:solidFill>
                <a:latin typeface="Helvetica Neue"/>
              </a:rPr>
              <a:t>Groups every ad event by audience segment.</a:t>
            </a:r>
          </a:p>
          <a:p>
            <a:pPr>
              <a:lnSpc>
                <a:spcPct val="105000"/>
              </a:lnSpc>
              <a:spcBef>
                <a:spcPts val="1300"/>
              </a:spcBef>
            </a:pPr>
            <a:r>
              <a:rPr sz="1600" b="1">
                <a:solidFill>
                  <a:srgbClr val="C58A6F"/>
                </a:solidFill>
                <a:latin typeface="Helvetica Neue"/>
              </a:rPr>
              <a:t>•  </a:t>
            </a:r>
            <a:r>
              <a:rPr sz="1600">
                <a:solidFill>
                  <a:srgbClr val="24211C"/>
                </a:solidFill>
                <a:latin typeface="Helvetica Neue"/>
              </a:rPr>
              <a:t>Sums spend, clicks, and conversions for each group.</a:t>
            </a:r>
          </a:p>
          <a:p>
            <a:pPr>
              <a:lnSpc>
                <a:spcPct val="105000"/>
              </a:lnSpc>
              <a:spcBef>
                <a:spcPts val="1300"/>
              </a:spcBef>
            </a:pPr>
            <a:r>
              <a:rPr sz="1600" b="1">
                <a:solidFill>
                  <a:srgbClr val="C58A6F"/>
                </a:solidFill>
                <a:latin typeface="Helvetica Neue"/>
              </a:rPr>
              <a:t>•  </a:t>
            </a:r>
            <a:r>
              <a:rPr sz="1600">
                <a:solidFill>
                  <a:srgbClr val="24211C"/>
                </a:solidFill>
                <a:latin typeface="Helvetica Neue"/>
              </a:rPr>
              <a:t>Calculates the three KPIs we optimized on — CPA, CTR, and CVR.</a:t>
            </a:r>
          </a:p>
          <a:p>
            <a:pPr>
              <a:lnSpc>
                <a:spcPct val="105000"/>
              </a:lnSpc>
              <a:spcBef>
                <a:spcPts val="1300"/>
              </a:spcBef>
            </a:pPr>
            <a:r>
              <a:rPr sz="1600" b="1">
                <a:solidFill>
                  <a:srgbClr val="C58A6F"/>
                </a:solidFill>
                <a:latin typeface="Helvetica Neue"/>
              </a:rPr>
              <a:t>•  </a:t>
            </a:r>
            <a:r>
              <a:rPr sz="1600">
                <a:solidFill>
                  <a:srgbClr val="24211C"/>
                </a:solidFill>
                <a:latin typeface="Helvetica Neue"/>
              </a:rPr>
              <a:t>Sorts by CPA, so the most cost-efficient audiences rise to the top.</a:t>
            </a:r>
          </a:p>
          <a:p>
            <a:pPr>
              <a:lnSpc>
                <a:spcPct val="105000"/>
              </a:lnSpc>
              <a:spcBef>
                <a:spcPts val="1300"/>
              </a:spcBef>
            </a:pPr>
            <a:r>
              <a:rPr sz="1600" b="1">
                <a:solidFill>
                  <a:srgbClr val="C58A6F"/>
                </a:solidFill>
                <a:latin typeface="Helvetica Neue"/>
              </a:rPr>
              <a:t>•  </a:t>
            </a:r>
            <a:r>
              <a:rPr sz="1600">
                <a:solidFill>
                  <a:srgbClr val="24211C"/>
                </a:solidFill>
                <a:latin typeface="Helvetica Neue"/>
              </a:rPr>
              <a:t>That ranking is what told us where to move budget — and where the ~$500K in savings came from.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rgbClr val="F4EF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685800"/>
            <a:ext cx="16459200" cy="914400"/>
          </a:xfrm>
          <a:prstGeom prst="rect">
            <a:avLst/>
          </a:prstGeom>
          <a:noFill/>
        </p:spPr>
        <p:txBody>
          <a:bodyPr wrap="square" lIns="0" tIns="0" rIns="0" bIns="0" anchor="t">
            <a:spAutoFit/>
          </a:bodyPr>
          <a:lstStyle/>
          <a:p>
            <a:pPr algn="l">
              <a:lnSpc>
                <a:spcPct val="100000"/>
              </a:lnSpc>
            </a:pPr>
            <a:r>
              <a:rPr sz="4600" b="1">
                <a:solidFill>
                  <a:srgbClr val="24211C"/>
                </a:solidFill>
                <a:latin typeface="Helvetica Neue"/>
              </a:rPr>
              <a:t>What the Data Showed</a:t>
            </a:r>
          </a:p>
        </p:txBody>
      </p:sp>
      <p:sp>
        <p:nvSpPr>
          <p:cNvPr id="4" name="TextBox 3"/>
          <p:cNvSpPr txBox="1"/>
          <p:nvPr/>
        </p:nvSpPr>
        <p:spPr>
          <a:xfrm>
            <a:off x="914400" y="1691640"/>
            <a:ext cx="16459200" cy="640080"/>
          </a:xfrm>
          <a:prstGeom prst="rect">
            <a:avLst/>
          </a:prstGeom>
          <a:noFill/>
        </p:spPr>
        <p:txBody>
          <a:bodyPr wrap="square" lIns="0" tIns="0" rIns="0" bIns="0" anchor="t">
            <a:spAutoFit/>
          </a:bodyPr>
          <a:lstStyle/>
          <a:p>
            <a:pPr algn="l">
              <a:lnSpc>
                <a:spcPct val="100000"/>
              </a:lnSpc>
            </a:pPr>
            <a:r>
              <a:rPr sz="2200" b="0">
                <a:solidFill>
                  <a:srgbClr val="6B6357"/>
                </a:solidFill>
                <a:latin typeface="Helvetica Neue"/>
              </a:rPr>
              <a:t>Two of the views that drove the budget recommendation</a:t>
            </a:r>
          </a:p>
        </p:txBody>
      </p:sp>
      <p:sp>
        <p:nvSpPr>
          <p:cNvPr id="5" name="Rectangle 4"/>
          <p:cNvSpPr/>
          <p:nvPr/>
        </p:nvSpPr>
        <p:spPr>
          <a:xfrm>
            <a:off x="914400" y="1572768"/>
            <a:ext cx="1463040" cy="82296"/>
          </a:xfrm>
          <a:prstGeom prst="rect">
            <a:avLst/>
          </a:prstGeom>
          <a:solidFill>
            <a:srgbClr val="C58A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aphicFrame>
        <p:nvGraphicFramePr>
          <p:cNvPr id="6" name="Chart 5"/>
          <p:cNvGraphicFramePr>
            <a:graphicFrameLocks noGrp="1"/>
          </p:cNvGraphicFramePr>
          <p:nvPr/>
        </p:nvGraphicFramePr>
        <p:xfrm>
          <a:off x="914400" y="2880360"/>
          <a:ext cx="7955279"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14400" y="2468880"/>
            <a:ext cx="7955279" cy="457200"/>
          </a:xfrm>
          <a:prstGeom prst="rect">
            <a:avLst/>
          </a:prstGeom>
          <a:noFill/>
        </p:spPr>
        <p:txBody>
          <a:bodyPr wrap="square" lIns="0" tIns="0" rIns="0" bIns="0" anchor="t">
            <a:spAutoFit/>
          </a:bodyPr>
          <a:lstStyle/>
          <a:p>
            <a:pPr algn="l">
              <a:lnSpc>
                <a:spcPct val="100000"/>
              </a:lnSpc>
            </a:pPr>
            <a:r>
              <a:rPr sz="1700" b="1">
                <a:solidFill>
                  <a:srgbClr val="5E7E63"/>
                </a:solidFill>
                <a:latin typeface="Helvetica Neue"/>
              </a:rPr>
              <a:t>Avg. conversion rate — mobile vs desktop  (mobile +8.54%)</a:t>
            </a:r>
          </a:p>
        </p:txBody>
      </p:sp>
      <p:graphicFrame>
        <p:nvGraphicFramePr>
          <p:cNvPr id="8" name="Chart 7"/>
          <p:cNvGraphicFramePr>
            <a:graphicFrameLocks noGrp="1"/>
          </p:cNvGraphicFramePr>
          <p:nvPr/>
        </p:nvGraphicFramePr>
        <p:xfrm>
          <a:off x="9418320" y="2880360"/>
          <a:ext cx="7955279" cy="58521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418320" y="2468880"/>
            <a:ext cx="7955279" cy="457200"/>
          </a:xfrm>
          <a:prstGeom prst="rect">
            <a:avLst/>
          </a:prstGeom>
          <a:noFill/>
        </p:spPr>
        <p:txBody>
          <a:bodyPr wrap="square" lIns="0" tIns="0" rIns="0" bIns="0" anchor="t">
            <a:spAutoFit/>
          </a:bodyPr>
          <a:lstStyle/>
          <a:p>
            <a:pPr algn="l">
              <a:lnSpc>
                <a:spcPct val="100000"/>
              </a:lnSpc>
            </a:pPr>
            <a:r>
              <a:rPr sz="1700" b="1">
                <a:solidFill>
                  <a:srgbClr val="5E7E63"/>
                </a:solidFill>
                <a:latin typeface="Helvetica Neue"/>
              </a:rPr>
              <a:t>Top 5 states by campaign performance (relative index)</a:t>
            </a:r>
          </a:p>
        </p:txBody>
      </p:sp>
      <p:sp>
        <p:nvSpPr>
          <p:cNvPr id="10" name="TextBox 9"/>
          <p:cNvSpPr txBox="1"/>
          <p:nvPr/>
        </p:nvSpPr>
        <p:spPr>
          <a:xfrm>
            <a:off x="914400" y="8915400"/>
            <a:ext cx="16459200" cy="457200"/>
          </a:xfrm>
          <a:prstGeom prst="rect">
            <a:avLst/>
          </a:prstGeom>
          <a:noFill/>
        </p:spPr>
        <p:txBody>
          <a:bodyPr wrap="square" lIns="0" tIns="0" rIns="0" bIns="0" anchor="t">
            <a:spAutoFit/>
          </a:bodyPr>
          <a:lstStyle/>
          <a:p>
            <a:pPr algn="l">
              <a:lnSpc>
                <a:spcPct val="100000"/>
              </a:lnSpc>
            </a:pPr>
            <a:r>
              <a:rPr sz="1200" b="0">
                <a:solidFill>
                  <a:srgbClr val="6B6357"/>
                </a:solidFill>
                <a:latin typeface="Helvetica Neue"/>
              </a:rPr>
              <a:t>Mobile lift (+8.54%) and the top-5 states are actual findings; bar values shown for illustration.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71"/>
        <p:cNvGrpSpPr/>
        <p:nvPr/>
      </p:nvGrpSpPr>
      <p:grpSpPr>
        <a:xfrm>
          <a:off x="0" y="0"/>
          <a:ext cx="0" cy="0"/>
          <a:chOff x="0" y="0"/>
          <a:chExt cx="0" cy="0"/>
        </a:xfrm>
      </p:grpSpPr>
      <p:cxnSp>
        <p:nvCxnSpPr>
          <p:cNvPr id="272" name="Google Shape;272;p27"/>
          <p:cNvCxnSpPr/>
          <p:nvPr/>
        </p:nvCxnSpPr>
        <p:spPr>
          <a:xfrm>
            <a:off x="960302" y="5242057"/>
            <a:ext cx="4833600" cy="0"/>
          </a:xfrm>
          <a:prstGeom prst="straightConnector1">
            <a:avLst/>
          </a:prstGeom>
          <a:noFill/>
          <a:ln w="66675" cap="flat" cmpd="sng">
            <a:solidFill>
              <a:srgbClr val="D8A48F"/>
            </a:solidFill>
            <a:prstDash val="solid"/>
            <a:round/>
            <a:headEnd type="none" w="sm" len="sm"/>
            <a:tailEnd type="none" w="sm" len="sm"/>
          </a:ln>
        </p:spPr>
      </p:cxnSp>
      <p:grpSp>
        <p:nvGrpSpPr>
          <p:cNvPr id="273" name="Google Shape;273;p27"/>
          <p:cNvGrpSpPr/>
          <p:nvPr/>
        </p:nvGrpSpPr>
        <p:grpSpPr>
          <a:xfrm>
            <a:off x="950425" y="-370501"/>
            <a:ext cx="11694094" cy="4283654"/>
            <a:chOff x="0" y="-38100"/>
            <a:chExt cx="1003449" cy="210817"/>
          </a:xfrm>
        </p:grpSpPr>
        <p:sp>
          <p:nvSpPr>
            <p:cNvPr id="274" name="Google Shape;274;p27"/>
            <p:cNvSpPr/>
            <p:nvPr/>
          </p:nvSpPr>
          <p:spPr>
            <a:xfrm>
              <a:off x="0" y="0"/>
              <a:ext cx="1003449" cy="172717"/>
            </a:xfrm>
            <a:custGeom>
              <a:avLst/>
              <a:gdLst/>
              <a:ahLst/>
              <a:cxnLst/>
              <a:rect l="l" t="t" r="r" b="b"/>
              <a:pathLst>
                <a:path w="1003449" h="172717" extrusionOk="0">
                  <a:moveTo>
                    <a:pt x="0" y="0"/>
                  </a:moveTo>
                  <a:lnTo>
                    <a:pt x="1003449" y="0"/>
                  </a:lnTo>
                  <a:lnTo>
                    <a:pt x="1003449" y="172717"/>
                  </a:lnTo>
                  <a:lnTo>
                    <a:pt x="0" y="172717"/>
                  </a:lnTo>
                  <a:close/>
                </a:path>
              </a:pathLst>
            </a:custGeom>
            <a:solidFill>
              <a:srgbClr val="CFDBCF"/>
            </a:solidFill>
            <a:ln>
              <a:noFill/>
            </a:ln>
          </p:spPr>
          <p:txBody>
            <a:bodyPr/>
            <a:lstStyle/>
            <a:p>
              <a:endParaRPr lang="en-US"/>
            </a:p>
          </p:txBody>
        </p:sp>
        <p:sp>
          <p:nvSpPr>
            <p:cNvPr id="275" name="Google Shape;275;p27"/>
            <p:cNvSpPr txBox="1"/>
            <p:nvPr/>
          </p:nvSpPr>
          <p:spPr>
            <a:xfrm>
              <a:off x="0" y="-38100"/>
              <a:ext cx="1003449" cy="210817"/>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6" name="Google Shape;276;p27"/>
          <p:cNvCxnSpPr/>
          <p:nvPr/>
        </p:nvCxnSpPr>
        <p:spPr>
          <a:xfrm>
            <a:off x="6719920" y="5242057"/>
            <a:ext cx="4833600" cy="0"/>
          </a:xfrm>
          <a:prstGeom prst="straightConnector1">
            <a:avLst/>
          </a:prstGeom>
          <a:noFill/>
          <a:ln w="66675" cap="flat" cmpd="sng">
            <a:solidFill>
              <a:srgbClr val="D8A48F"/>
            </a:solidFill>
            <a:prstDash val="solid"/>
            <a:round/>
            <a:headEnd type="none" w="sm" len="sm"/>
            <a:tailEnd type="none" w="sm" len="sm"/>
          </a:ln>
        </p:spPr>
      </p:cxnSp>
      <p:cxnSp>
        <p:nvCxnSpPr>
          <p:cNvPr id="277" name="Google Shape;277;p27"/>
          <p:cNvCxnSpPr/>
          <p:nvPr/>
        </p:nvCxnSpPr>
        <p:spPr>
          <a:xfrm>
            <a:off x="12503957" y="5242057"/>
            <a:ext cx="4833600" cy="0"/>
          </a:xfrm>
          <a:prstGeom prst="straightConnector1">
            <a:avLst/>
          </a:prstGeom>
          <a:noFill/>
          <a:ln w="66675" cap="flat" cmpd="sng">
            <a:solidFill>
              <a:srgbClr val="D8A48F"/>
            </a:solidFill>
            <a:prstDash val="solid"/>
            <a:round/>
            <a:headEnd type="none" w="sm" len="sm"/>
            <a:tailEnd type="none" w="sm" len="sm"/>
          </a:ln>
        </p:spPr>
      </p:cxnSp>
      <p:sp>
        <p:nvSpPr>
          <p:cNvPr id="278" name="Google Shape;278;p27"/>
          <p:cNvSpPr txBox="1"/>
          <p:nvPr/>
        </p:nvSpPr>
        <p:spPr>
          <a:xfrm>
            <a:off x="1388988" y="899725"/>
            <a:ext cx="12308700" cy="246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Audience Recommendations</a:t>
            </a:r>
            <a:endParaRPr sz="8000">
              <a:solidFill>
                <a:schemeClr val="dk1"/>
              </a:solidFill>
              <a:latin typeface="Poppins Black"/>
              <a:ea typeface="Poppins Black"/>
              <a:cs typeface="Poppins Black"/>
              <a:sym typeface="Poppins Black"/>
            </a:endParaRPr>
          </a:p>
        </p:txBody>
      </p:sp>
      <p:sp>
        <p:nvSpPr>
          <p:cNvPr id="279" name="Google Shape;279;p27"/>
          <p:cNvSpPr txBox="1"/>
          <p:nvPr/>
        </p:nvSpPr>
        <p:spPr>
          <a:xfrm>
            <a:off x="935909" y="4495500"/>
            <a:ext cx="4823100" cy="3849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500" b="1">
                <a:solidFill>
                  <a:schemeClr val="dk1"/>
                </a:solidFill>
                <a:latin typeface="Poppins"/>
                <a:ea typeface="Poppins"/>
                <a:cs typeface="Poppins"/>
                <a:sym typeface="Poppins"/>
              </a:rPr>
              <a:t>Social Media Engagement</a:t>
            </a:r>
            <a:endParaRPr sz="2800">
              <a:latin typeface="Poppins"/>
              <a:ea typeface="Poppins"/>
              <a:cs typeface="Poppins"/>
              <a:sym typeface="Poppins"/>
            </a:endParaRPr>
          </a:p>
        </p:txBody>
      </p:sp>
      <p:sp>
        <p:nvSpPr>
          <p:cNvPr id="280" name="Google Shape;280;p27"/>
          <p:cNvSpPr txBox="1"/>
          <p:nvPr/>
        </p:nvSpPr>
        <p:spPr>
          <a:xfrm>
            <a:off x="935900" y="5462756"/>
            <a:ext cx="4823100" cy="3471300"/>
          </a:xfrm>
          <a:prstGeom prst="rect">
            <a:avLst/>
          </a:prstGeom>
          <a:noFill/>
          <a:ln>
            <a:noFill/>
          </a:ln>
        </p:spPr>
        <p:txBody>
          <a:bodyPr spcFirstLastPara="1" wrap="square" lIns="0" tIns="0" rIns="0" bIns="0" anchor="t" anchorCtr="0">
            <a:spAutoFit/>
          </a:bodyPr>
          <a:lstStyle/>
          <a:p>
            <a:pPr marL="457200" marR="0" lvl="0" indent="-380936" algn="l" rtl="0">
              <a:lnSpc>
                <a:spcPct val="120008"/>
              </a:lnSpc>
              <a:spcBef>
                <a:spcPts val="0"/>
              </a:spcBef>
              <a:spcAft>
                <a:spcPts val="0"/>
              </a:spcAft>
              <a:buSzPts val="2399"/>
              <a:buFont typeface="Poppins"/>
              <a:buChar char="●"/>
            </a:pPr>
            <a:r>
              <a:rPr lang="en-US" sz="2399">
                <a:latin typeface="Poppins"/>
                <a:ea typeface="Poppins"/>
                <a:cs typeface="Poppins"/>
                <a:sym typeface="Poppins"/>
              </a:rPr>
              <a:t>Collaborations with Health Influencers</a:t>
            </a:r>
            <a:endParaRPr sz="2399">
              <a:latin typeface="Poppins"/>
              <a:ea typeface="Poppins"/>
              <a:cs typeface="Poppins"/>
              <a:sym typeface="Poppins"/>
            </a:endParaRPr>
          </a:p>
          <a:p>
            <a:pPr marL="0" marR="0" lvl="0" indent="0" algn="l" rtl="0">
              <a:lnSpc>
                <a:spcPct val="120008"/>
              </a:lnSpc>
              <a:spcBef>
                <a:spcPts val="0"/>
              </a:spcBef>
              <a:spcAft>
                <a:spcPts val="0"/>
              </a:spcAft>
              <a:buNone/>
            </a:pPr>
            <a:endParaRPr sz="2399">
              <a:latin typeface="Poppins"/>
              <a:ea typeface="Poppins"/>
              <a:cs typeface="Poppins"/>
              <a:sym typeface="Poppins"/>
            </a:endParaRPr>
          </a:p>
          <a:p>
            <a:pPr marL="457200" marR="0" lvl="0" indent="-380936" algn="l" rtl="0">
              <a:lnSpc>
                <a:spcPct val="120008"/>
              </a:lnSpc>
              <a:spcBef>
                <a:spcPts val="0"/>
              </a:spcBef>
              <a:spcAft>
                <a:spcPts val="0"/>
              </a:spcAft>
              <a:buSzPts val="2399"/>
              <a:buFont typeface="Poppins"/>
              <a:buChar char="●"/>
            </a:pPr>
            <a:r>
              <a:rPr lang="en-US" sz="2399">
                <a:latin typeface="Poppins"/>
                <a:ea typeface="Poppins"/>
                <a:cs typeface="Poppins"/>
                <a:sym typeface="Poppins"/>
              </a:rPr>
              <a:t>Create User-Generated Content</a:t>
            </a:r>
            <a:endParaRPr sz="2399">
              <a:latin typeface="Poppins"/>
              <a:ea typeface="Poppins"/>
              <a:cs typeface="Poppins"/>
              <a:sym typeface="Poppins"/>
            </a:endParaRPr>
          </a:p>
          <a:p>
            <a:pPr marL="0" marR="0" lvl="0" indent="0" algn="l" rtl="0">
              <a:lnSpc>
                <a:spcPct val="120008"/>
              </a:lnSpc>
              <a:spcBef>
                <a:spcPts val="0"/>
              </a:spcBef>
              <a:spcAft>
                <a:spcPts val="0"/>
              </a:spcAft>
              <a:buNone/>
            </a:pPr>
            <a:endParaRPr sz="2399">
              <a:latin typeface="Poppins"/>
              <a:ea typeface="Poppins"/>
              <a:cs typeface="Poppins"/>
              <a:sym typeface="Poppins"/>
            </a:endParaRPr>
          </a:p>
          <a:p>
            <a:pPr marL="457200" marR="0" lvl="0" indent="-380936" algn="l" rtl="0">
              <a:lnSpc>
                <a:spcPct val="120008"/>
              </a:lnSpc>
              <a:spcBef>
                <a:spcPts val="0"/>
              </a:spcBef>
              <a:spcAft>
                <a:spcPts val="0"/>
              </a:spcAft>
              <a:buSzPts val="2399"/>
              <a:buFont typeface="Poppins"/>
              <a:buChar char="●"/>
            </a:pPr>
            <a:r>
              <a:rPr lang="en-US" sz="2399">
                <a:latin typeface="Poppins"/>
                <a:ea typeface="Poppins"/>
                <a:cs typeface="Poppins"/>
                <a:sym typeface="Poppins"/>
              </a:rPr>
              <a:t>Personalized Health &amp; Fitness Products</a:t>
            </a:r>
            <a:endParaRPr sz="2399">
              <a:latin typeface="Poppins"/>
              <a:ea typeface="Poppins"/>
              <a:cs typeface="Poppins"/>
              <a:sym typeface="Poppins"/>
            </a:endParaRPr>
          </a:p>
        </p:txBody>
      </p:sp>
      <p:sp>
        <p:nvSpPr>
          <p:cNvPr id="281" name="Google Shape;281;p27"/>
          <p:cNvSpPr txBox="1"/>
          <p:nvPr/>
        </p:nvSpPr>
        <p:spPr>
          <a:xfrm>
            <a:off x="6719920" y="4472550"/>
            <a:ext cx="48231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Mobile-First Creative</a:t>
            </a:r>
            <a:endParaRPr/>
          </a:p>
        </p:txBody>
      </p:sp>
      <p:sp>
        <p:nvSpPr>
          <p:cNvPr id="282" name="Google Shape;282;p27"/>
          <p:cNvSpPr txBox="1"/>
          <p:nvPr/>
        </p:nvSpPr>
        <p:spPr>
          <a:xfrm>
            <a:off x="6719920" y="5462742"/>
            <a:ext cx="4823100" cy="369300"/>
          </a:xfrm>
          <a:prstGeom prst="rect">
            <a:avLst/>
          </a:prstGeom>
          <a:noFill/>
          <a:ln>
            <a:noFill/>
          </a:ln>
        </p:spPr>
        <p:txBody>
          <a:bodyPr spcFirstLastPara="1" wrap="square" lIns="0" tIns="0" rIns="0" bIns="0" anchor="t" anchorCtr="0">
            <a:spAutoFit/>
          </a:bodyPr>
          <a:lstStyle/>
          <a:p>
            <a:pPr marL="457200" marR="0" lvl="0" indent="-380936" algn="l" rtl="0">
              <a:lnSpc>
                <a:spcPct val="120008"/>
              </a:lnSpc>
              <a:spcBef>
                <a:spcPts val="0"/>
              </a:spcBef>
              <a:spcAft>
                <a:spcPts val="0"/>
              </a:spcAft>
              <a:buClr>
                <a:srgbClr val="000000"/>
              </a:buClr>
              <a:buSzPts val="2399"/>
              <a:buFont typeface="Poppins"/>
              <a:buChar char="●"/>
            </a:pPr>
            <a:r>
              <a:rPr lang="en-US" sz="2399" b="0" i="0" u="none" strike="noStrike" cap="none">
                <a:solidFill>
                  <a:srgbClr val="000000"/>
                </a:solidFill>
                <a:latin typeface="Poppins"/>
                <a:ea typeface="Poppins"/>
                <a:cs typeface="Poppins"/>
                <a:sym typeface="Poppins"/>
              </a:rPr>
              <a:t>Prioritize mobile-friendly ad formats to lift conversion rates.</a:t>
            </a:r>
            <a:endParaRPr/>
          </a:p>
        </p:txBody>
      </p:sp>
      <p:sp>
        <p:nvSpPr>
          <p:cNvPr id="283" name="Google Shape;283;p27"/>
          <p:cNvSpPr txBox="1"/>
          <p:nvPr/>
        </p:nvSpPr>
        <p:spPr>
          <a:xfrm>
            <a:off x="12503957" y="4472550"/>
            <a:ext cx="48231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Reallocate to Top States</a:t>
            </a:r>
            <a:endParaRPr/>
          </a:p>
        </p:txBody>
      </p:sp>
      <p:sp>
        <p:nvSpPr>
          <p:cNvPr id="284" name="Google Shape;284;p27"/>
          <p:cNvSpPr txBox="1"/>
          <p:nvPr/>
        </p:nvSpPr>
        <p:spPr>
          <a:xfrm>
            <a:off x="12503957" y="5462742"/>
            <a:ext cx="4823100" cy="369300"/>
          </a:xfrm>
          <a:prstGeom prst="rect">
            <a:avLst/>
          </a:prstGeom>
          <a:noFill/>
          <a:ln>
            <a:noFill/>
          </a:ln>
        </p:spPr>
        <p:txBody>
          <a:bodyPr spcFirstLastPara="1" wrap="square" lIns="0" tIns="0" rIns="0" bIns="0" anchor="t" anchorCtr="0">
            <a:spAutoFit/>
          </a:bodyPr>
          <a:lstStyle/>
          <a:p>
            <a:pPr marL="457200" marR="0" lvl="0" indent="-380936" algn="l" rtl="0">
              <a:lnSpc>
                <a:spcPct val="120008"/>
              </a:lnSpc>
              <a:spcBef>
                <a:spcPts val="0"/>
              </a:spcBef>
              <a:spcAft>
                <a:spcPts val="0"/>
              </a:spcAft>
              <a:buClr>
                <a:srgbClr val="000000"/>
              </a:buClr>
              <a:buSzPts val="2399"/>
              <a:buFont typeface="Poppins"/>
              <a:buChar char="●"/>
            </a:pPr>
            <a:r>
              <a:rPr lang="en-US" sz="2399" b="0" i="0" u="none" strike="noStrike" cap="none">
                <a:solidFill>
                  <a:srgbClr val="000000"/>
                </a:solidFill>
                <a:latin typeface="Poppins"/>
                <a:ea typeface="Poppins"/>
                <a:cs typeface="Poppins"/>
                <a:sym typeface="Poppins"/>
              </a:rPr>
              <a:t>Shift budget toward the top-converting states: IL, CA, NY, FL, TN.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88"/>
        <p:cNvGrpSpPr/>
        <p:nvPr/>
      </p:nvGrpSpPr>
      <p:grpSpPr>
        <a:xfrm>
          <a:off x="0" y="0"/>
          <a:ext cx="0" cy="0"/>
          <a:chOff x="0" y="0"/>
          <a:chExt cx="0" cy="0"/>
        </a:xfrm>
      </p:grpSpPr>
      <p:cxnSp>
        <p:nvCxnSpPr>
          <p:cNvPr id="289" name="Google Shape;289;p28"/>
          <p:cNvCxnSpPr/>
          <p:nvPr/>
        </p:nvCxnSpPr>
        <p:spPr>
          <a:xfrm>
            <a:off x="720176"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290" name="Google Shape;290;p28"/>
          <p:cNvCxnSpPr/>
          <p:nvPr/>
        </p:nvCxnSpPr>
        <p:spPr>
          <a:xfrm>
            <a:off x="5142011"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291" name="Google Shape;291;p28"/>
          <p:cNvCxnSpPr/>
          <p:nvPr/>
        </p:nvCxnSpPr>
        <p:spPr>
          <a:xfrm>
            <a:off x="9485225" y="5482167"/>
            <a:ext cx="3632700" cy="0"/>
          </a:xfrm>
          <a:prstGeom prst="straightConnector1">
            <a:avLst/>
          </a:prstGeom>
          <a:noFill/>
          <a:ln w="66675" cap="flat" cmpd="sng">
            <a:solidFill>
              <a:srgbClr val="D8A48F"/>
            </a:solidFill>
            <a:prstDash val="solid"/>
            <a:round/>
            <a:headEnd type="none" w="sm" len="sm"/>
            <a:tailEnd type="none" w="sm" len="sm"/>
          </a:ln>
        </p:spPr>
      </p:cxnSp>
      <p:sp>
        <p:nvSpPr>
          <p:cNvPr id="292" name="Google Shape;292;p28"/>
          <p:cNvSpPr txBox="1"/>
          <p:nvPr/>
        </p:nvSpPr>
        <p:spPr>
          <a:xfrm>
            <a:off x="720163" y="163125"/>
            <a:ext cx="12308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Alex Taylor</a:t>
            </a:r>
            <a:endParaRPr sz="80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Font typeface="Arial"/>
              <a:buNone/>
            </a:pPr>
            <a:r>
              <a:rPr lang="en-US" sz="6400" i="1">
                <a:solidFill>
                  <a:schemeClr val="dk1"/>
                </a:solidFill>
                <a:latin typeface="Poppins"/>
                <a:ea typeface="Poppins"/>
                <a:cs typeface="Poppins"/>
                <a:sym typeface="Poppins"/>
              </a:rPr>
              <a:t>Tech-Savvy Millennial</a:t>
            </a:r>
            <a:endParaRPr sz="6400" i="1">
              <a:solidFill>
                <a:schemeClr val="dk1"/>
              </a:solidFill>
              <a:latin typeface="Poppins"/>
              <a:ea typeface="Poppins"/>
              <a:cs typeface="Poppins"/>
              <a:sym typeface="Poppins"/>
            </a:endParaRPr>
          </a:p>
        </p:txBody>
      </p:sp>
      <p:sp>
        <p:nvSpPr>
          <p:cNvPr id="293" name="Google Shape;293;p28"/>
          <p:cNvSpPr txBox="1"/>
          <p:nvPr/>
        </p:nvSpPr>
        <p:spPr>
          <a:xfrm>
            <a:off x="1033975" y="2804152"/>
            <a:ext cx="12300600" cy="215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endParaRPr/>
          </a:p>
        </p:txBody>
      </p:sp>
      <p:sp>
        <p:nvSpPr>
          <p:cNvPr id="294" name="Google Shape;294;p28"/>
          <p:cNvSpPr txBox="1"/>
          <p:nvPr/>
        </p:nvSpPr>
        <p:spPr>
          <a:xfrm>
            <a:off x="1073287" y="4723700"/>
            <a:ext cx="29265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Demographics</a:t>
            </a:r>
            <a:endParaRPr/>
          </a:p>
        </p:txBody>
      </p:sp>
      <p:sp>
        <p:nvSpPr>
          <p:cNvPr id="295" name="Google Shape;295;p28"/>
          <p:cNvSpPr txBox="1"/>
          <p:nvPr/>
        </p:nvSpPr>
        <p:spPr>
          <a:xfrm>
            <a:off x="813263" y="5782425"/>
            <a:ext cx="3734100" cy="3501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399">
                <a:latin typeface="Poppins"/>
                <a:ea typeface="Poppins"/>
                <a:cs typeface="Poppins"/>
                <a:sym typeface="Poppins"/>
              </a:rPr>
              <a:t>Age: 28</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I</a:t>
            </a:r>
            <a:r>
              <a:rPr lang="en-US" sz="2350">
                <a:latin typeface="Poppins"/>
                <a:ea typeface="Poppins"/>
                <a:cs typeface="Poppins"/>
                <a:sym typeface="Poppins"/>
              </a:rPr>
              <a:t>ncom</a:t>
            </a:r>
            <a:r>
              <a:rPr lang="en-US" sz="2350">
                <a:solidFill>
                  <a:schemeClr val="dk1"/>
                </a:solidFill>
                <a:latin typeface="Poppins"/>
                <a:ea typeface="Poppins"/>
                <a:cs typeface="Poppins"/>
                <a:sym typeface="Poppins"/>
              </a:rPr>
              <a:t>e: $85,000/year</a:t>
            </a:r>
            <a:endParaRPr sz="2350">
              <a:latin typeface="Poppins"/>
              <a:ea typeface="Poppins"/>
              <a:cs typeface="Poppins"/>
              <a:sym typeface="Poppins"/>
            </a:endParaRPr>
          </a:p>
          <a:p>
            <a:pPr marL="0" marR="0" lvl="0" indent="0" algn="just" rtl="0">
              <a:lnSpc>
                <a:spcPct val="100000"/>
              </a:lnSpc>
              <a:spcBef>
                <a:spcPts val="0"/>
              </a:spcBef>
              <a:spcAft>
                <a:spcPts val="0"/>
              </a:spcAft>
              <a:buNone/>
            </a:pPr>
            <a:endParaRPr sz="2350">
              <a:latin typeface="Poppins"/>
              <a:ea typeface="Poppins"/>
              <a:cs typeface="Poppins"/>
              <a:sym typeface="Poppins"/>
            </a:endParaRPr>
          </a:p>
          <a:p>
            <a:pPr marL="0" lvl="0" indent="0" algn="l" rtl="0">
              <a:lnSpc>
                <a:spcPct val="115000"/>
              </a:lnSpc>
              <a:spcBef>
                <a:spcPts val="1200"/>
              </a:spcBef>
              <a:spcAft>
                <a:spcPts val="0"/>
              </a:spcAft>
              <a:buNone/>
            </a:pPr>
            <a:r>
              <a:rPr lang="en-US" sz="2350">
                <a:solidFill>
                  <a:schemeClr val="dk1"/>
                </a:solidFill>
                <a:latin typeface="Poppins"/>
                <a:ea typeface="Poppins"/>
                <a:cs typeface="Poppins"/>
                <a:sym typeface="Poppins"/>
              </a:rPr>
              <a:t>Single</a:t>
            </a:r>
            <a:endParaRPr sz="235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r>
              <a:rPr lang="en-US" sz="2350">
                <a:solidFill>
                  <a:schemeClr val="dk1"/>
                </a:solidFill>
                <a:latin typeface="Poppins"/>
                <a:ea typeface="Poppins"/>
                <a:cs typeface="Poppins"/>
                <a:sym typeface="Poppins"/>
              </a:rPr>
              <a:t>living with roommates</a:t>
            </a:r>
            <a:endParaRPr sz="2350">
              <a:latin typeface="Poppins"/>
              <a:ea typeface="Poppins"/>
              <a:cs typeface="Poppins"/>
              <a:sym typeface="Poppins"/>
            </a:endParaRPr>
          </a:p>
          <a:p>
            <a:pPr marL="0" marR="0" lvl="0" indent="0" algn="just" rtl="0">
              <a:lnSpc>
                <a:spcPct val="100000"/>
              </a:lnSpc>
              <a:spcBef>
                <a:spcPts val="1200"/>
              </a:spcBef>
              <a:spcAft>
                <a:spcPts val="0"/>
              </a:spcAft>
              <a:buNone/>
            </a:pPr>
            <a:endParaRPr sz="2399">
              <a:latin typeface="Poppins"/>
              <a:ea typeface="Poppins"/>
              <a:cs typeface="Poppins"/>
              <a:sym typeface="Poppins"/>
            </a:endParaRPr>
          </a:p>
          <a:p>
            <a:pPr marL="0" marR="0" lvl="0" indent="0" algn="just" rtl="0">
              <a:lnSpc>
                <a:spcPct val="120008"/>
              </a:lnSpc>
              <a:spcBef>
                <a:spcPts val="0"/>
              </a:spcBef>
              <a:spcAft>
                <a:spcPts val="0"/>
              </a:spcAft>
              <a:buNone/>
            </a:pPr>
            <a:endParaRPr sz="2399">
              <a:latin typeface="Poppins"/>
              <a:ea typeface="Poppins"/>
              <a:cs typeface="Poppins"/>
              <a:sym typeface="Poppins"/>
            </a:endParaRPr>
          </a:p>
        </p:txBody>
      </p:sp>
      <p:sp>
        <p:nvSpPr>
          <p:cNvPr id="296" name="Google Shape;296;p28"/>
          <p:cNvSpPr txBox="1"/>
          <p:nvPr/>
        </p:nvSpPr>
        <p:spPr>
          <a:xfrm>
            <a:off x="5858587" y="4723700"/>
            <a:ext cx="23583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Motivations</a:t>
            </a:r>
            <a:endParaRPr/>
          </a:p>
        </p:txBody>
      </p:sp>
      <p:sp>
        <p:nvSpPr>
          <p:cNvPr id="297" name="Google Shape;297;p28"/>
          <p:cNvSpPr txBox="1"/>
          <p:nvPr/>
        </p:nvSpPr>
        <p:spPr>
          <a:xfrm>
            <a:off x="5142011" y="5782427"/>
            <a:ext cx="3624900" cy="4683000"/>
          </a:xfrm>
          <a:prstGeom prst="rect">
            <a:avLst/>
          </a:prstGeom>
          <a:noFill/>
          <a:ln>
            <a:noFill/>
          </a:ln>
        </p:spPr>
        <p:txBody>
          <a:bodyPr spcFirstLastPara="1" wrap="square" lIns="0" tIns="0" rIns="0" bIns="0" anchor="t" anchorCtr="0">
            <a:spAutoFit/>
          </a:bodyPr>
          <a:lstStyle/>
          <a:p>
            <a:pPr marL="457200" lvl="0" indent="-377825" algn="l" rtl="0">
              <a:lnSpc>
                <a:spcPct val="115000"/>
              </a:lnSpc>
              <a:spcBef>
                <a:spcPts val="120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Seeks the latest technology trends and innovations</a:t>
            </a:r>
            <a:endParaRPr sz="2350">
              <a:solidFill>
                <a:schemeClr val="dk1"/>
              </a:solidFill>
              <a:latin typeface="Poppins"/>
              <a:ea typeface="Poppins"/>
              <a:cs typeface="Poppins"/>
              <a:sym typeface="Poppins"/>
            </a:endParaRPr>
          </a:p>
          <a:p>
            <a:pPr marL="457200" lvl="0" indent="-377825" algn="l" rtl="0">
              <a:lnSpc>
                <a:spcPct val="115000"/>
              </a:lnSpc>
              <a:spcBef>
                <a:spcPts val="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Values efficiency and productivity tools</a:t>
            </a:r>
            <a:endParaRPr sz="2350">
              <a:solidFill>
                <a:schemeClr val="dk1"/>
              </a:solidFill>
              <a:latin typeface="Poppins"/>
              <a:ea typeface="Poppins"/>
              <a:cs typeface="Poppins"/>
              <a:sym typeface="Poppins"/>
            </a:endParaRPr>
          </a:p>
          <a:p>
            <a:pPr marL="457200" lvl="0" indent="-377825" algn="l" rtl="0">
              <a:lnSpc>
                <a:spcPct val="115000"/>
              </a:lnSpc>
              <a:spcBef>
                <a:spcPts val="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Interested in online communities and forums for sharing knowledge</a:t>
            </a:r>
            <a:endParaRPr sz="2350">
              <a:latin typeface="Poppins"/>
              <a:ea typeface="Poppins"/>
              <a:cs typeface="Poppins"/>
              <a:sym typeface="Poppins"/>
            </a:endParaRPr>
          </a:p>
          <a:p>
            <a:pPr marL="0" marR="0" lvl="0" indent="0" algn="just" rtl="0">
              <a:lnSpc>
                <a:spcPct val="100000"/>
              </a:lnSpc>
              <a:spcBef>
                <a:spcPts val="1200"/>
              </a:spcBef>
              <a:spcAft>
                <a:spcPts val="0"/>
              </a:spcAft>
              <a:buNone/>
            </a:pPr>
            <a:endParaRPr sz="2399">
              <a:latin typeface="Poppins"/>
              <a:ea typeface="Poppins"/>
              <a:cs typeface="Poppins"/>
              <a:sym typeface="Poppins"/>
            </a:endParaRPr>
          </a:p>
        </p:txBody>
      </p:sp>
      <p:sp>
        <p:nvSpPr>
          <p:cNvPr id="298" name="Google Shape;298;p28"/>
          <p:cNvSpPr txBox="1"/>
          <p:nvPr/>
        </p:nvSpPr>
        <p:spPr>
          <a:xfrm>
            <a:off x="10329718" y="4723700"/>
            <a:ext cx="19437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Behaviors</a:t>
            </a:r>
            <a:endParaRPr sz="2799" b="1">
              <a:latin typeface="Poppins"/>
              <a:ea typeface="Poppins"/>
              <a:cs typeface="Poppins"/>
              <a:sym typeface="Poppins"/>
            </a:endParaRPr>
          </a:p>
        </p:txBody>
      </p:sp>
      <p:sp>
        <p:nvSpPr>
          <p:cNvPr id="299" name="Google Shape;299;p28"/>
          <p:cNvSpPr txBox="1"/>
          <p:nvPr/>
        </p:nvSpPr>
        <p:spPr>
          <a:xfrm>
            <a:off x="9489125" y="5782427"/>
            <a:ext cx="3624900" cy="4266900"/>
          </a:xfrm>
          <a:prstGeom prst="rect">
            <a:avLst/>
          </a:prstGeom>
          <a:noFill/>
          <a:ln>
            <a:noFill/>
          </a:ln>
        </p:spPr>
        <p:txBody>
          <a:bodyPr spcFirstLastPara="1" wrap="square" lIns="0" tIns="0" rIns="0" bIns="0" anchor="t" anchorCtr="0">
            <a:spAutoFit/>
          </a:bodyPr>
          <a:lstStyle/>
          <a:p>
            <a:pPr marL="457200" lvl="0" indent="-377825" algn="l" rtl="0">
              <a:lnSpc>
                <a:spcPct val="115000"/>
              </a:lnSpc>
              <a:spcBef>
                <a:spcPts val="120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Frequently uses social media platforms (Twitter, Reddit)</a:t>
            </a:r>
            <a:endParaRPr sz="2350">
              <a:solidFill>
                <a:schemeClr val="dk1"/>
              </a:solidFill>
              <a:latin typeface="Poppins"/>
              <a:ea typeface="Poppins"/>
              <a:cs typeface="Poppins"/>
              <a:sym typeface="Poppins"/>
            </a:endParaRPr>
          </a:p>
          <a:p>
            <a:pPr marL="457200" lvl="0" indent="-377825" algn="l" rtl="0">
              <a:lnSpc>
                <a:spcPct val="115000"/>
              </a:lnSpc>
              <a:spcBef>
                <a:spcPts val="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Regularly attends tech meetups and conferences</a:t>
            </a:r>
            <a:endParaRPr sz="2350">
              <a:solidFill>
                <a:schemeClr val="dk1"/>
              </a:solidFill>
              <a:latin typeface="Poppins"/>
              <a:ea typeface="Poppins"/>
              <a:cs typeface="Poppins"/>
              <a:sym typeface="Poppins"/>
            </a:endParaRPr>
          </a:p>
          <a:p>
            <a:pPr marL="457200" lvl="0" indent="-377825" algn="l" rtl="0">
              <a:lnSpc>
                <a:spcPct val="115000"/>
              </a:lnSpc>
              <a:spcBef>
                <a:spcPts val="0"/>
              </a:spcBef>
              <a:spcAft>
                <a:spcPts val="0"/>
              </a:spcAft>
              <a:buClr>
                <a:schemeClr val="dk1"/>
              </a:buClr>
              <a:buSzPts val="2350"/>
              <a:buFont typeface="Poppins"/>
              <a:buChar char="●"/>
            </a:pPr>
            <a:r>
              <a:rPr lang="en-US" sz="2350">
                <a:solidFill>
                  <a:schemeClr val="dk1"/>
                </a:solidFill>
                <a:latin typeface="Poppins"/>
                <a:ea typeface="Poppins"/>
                <a:cs typeface="Poppins"/>
                <a:sym typeface="Poppins"/>
              </a:rPr>
              <a:t>Engages with tech blogs and podcasts</a:t>
            </a:r>
            <a:endParaRPr sz="2350">
              <a:latin typeface="Poppins"/>
              <a:ea typeface="Poppins"/>
              <a:cs typeface="Poppins"/>
              <a:sym typeface="Poppins"/>
            </a:endParaRPr>
          </a:p>
          <a:p>
            <a:pPr marL="0" marR="0" lvl="0" indent="0" algn="just" rtl="0">
              <a:lnSpc>
                <a:spcPct val="100000"/>
              </a:lnSpc>
              <a:spcBef>
                <a:spcPts val="1200"/>
              </a:spcBef>
              <a:spcAft>
                <a:spcPts val="0"/>
              </a:spcAft>
              <a:buNone/>
            </a:pPr>
            <a:endParaRPr sz="2399">
              <a:latin typeface="Poppins"/>
              <a:ea typeface="Poppins"/>
              <a:cs typeface="Poppins"/>
              <a:sym typeface="Poppins"/>
            </a:endParaRPr>
          </a:p>
        </p:txBody>
      </p:sp>
      <p:sp>
        <p:nvSpPr>
          <p:cNvPr id="300" name="Google Shape;300;p28"/>
          <p:cNvSpPr txBox="1"/>
          <p:nvPr/>
        </p:nvSpPr>
        <p:spPr>
          <a:xfrm>
            <a:off x="720175" y="2630875"/>
            <a:ext cx="12988200" cy="1457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r>
              <a:rPr lang="en-US" sz="2799">
                <a:latin typeface="Poppins"/>
                <a:ea typeface="Poppins"/>
                <a:cs typeface="Poppins"/>
                <a:sym typeface="Poppins"/>
              </a:rPr>
              <a:t>Location: </a:t>
            </a:r>
            <a:r>
              <a:rPr lang="en-US" sz="2750">
                <a:solidFill>
                  <a:schemeClr val="dk1"/>
                </a:solidFill>
                <a:latin typeface="Poppins"/>
                <a:ea typeface="Poppins"/>
                <a:cs typeface="Poppins"/>
                <a:sym typeface="Poppins"/>
              </a:rPr>
              <a:t>Urban area, tech hubs (e.g., San Francisco, New York)</a:t>
            </a:r>
            <a:endParaRPr sz="2750">
              <a:latin typeface="Poppins"/>
              <a:ea typeface="Poppins"/>
              <a:cs typeface="Poppins"/>
              <a:sym typeface="Poppins"/>
            </a:endParaRPr>
          </a:p>
          <a:p>
            <a:pPr marL="0" marR="0" lvl="0" indent="0" algn="just" rtl="0">
              <a:lnSpc>
                <a:spcPct val="120007"/>
              </a:lnSpc>
              <a:spcBef>
                <a:spcPts val="0"/>
              </a:spcBef>
              <a:spcAft>
                <a:spcPts val="0"/>
              </a:spcAft>
              <a:buNone/>
            </a:pPr>
            <a:r>
              <a:rPr lang="en-US" sz="2799">
                <a:latin typeface="Poppins"/>
                <a:ea typeface="Poppins"/>
                <a:cs typeface="Poppins"/>
                <a:sym typeface="Poppins"/>
              </a:rPr>
              <a:t>Occupation</a:t>
            </a:r>
            <a:r>
              <a:rPr lang="en-US" sz="2750">
                <a:latin typeface="Poppins"/>
                <a:ea typeface="Poppins"/>
                <a:cs typeface="Poppins"/>
                <a:sym typeface="Poppins"/>
              </a:rPr>
              <a:t>: </a:t>
            </a:r>
            <a:r>
              <a:rPr lang="en-US" sz="2750">
                <a:solidFill>
                  <a:schemeClr val="dk1"/>
                </a:solidFill>
                <a:latin typeface="Poppins"/>
                <a:ea typeface="Poppins"/>
                <a:cs typeface="Poppins"/>
                <a:sym typeface="Poppins"/>
              </a:rPr>
              <a:t>Software Engineer</a:t>
            </a:r>
            <a:endParaRPr sz="2750">
              <a:latin typeface="Poppins"/>
              <a:ea typeface="Poppins"/>
              <a:cs typeface="Poppins"/>
              <a:sym typeface="Poppins"/>
            </a:endParaRPr>
          </a:p>
          <a:p>
            <a:pPr marL="0" marR="0" lvl="0" indent="0" algn="just" rtl="0">
              <a:lnSpc>
                <a:spcPct val="120007"/>
              </a:lnSpc>
              <a:spcBef>
                <a:spcPts val="0"/>
              </a:spcBef>
              <a:spcAft>
                <a:spcPts val="0"/>
              </a:spcAft>
              <a:buNone/>
            </a:pPr>
            <a:r>
              <a:rPr lang="en-US" sz="2750">
                <a:latin typeface="Poppins"/>
                <a:ea typeface="Poppins"/>
                <a:cs typeface="Poppins"/>
                <a:sym typeface="Poppins"/>
              </a:rPr>
              <a:t>Education: </a:t>
            </a:r>
            <a:r>
              <a:rPr lang="en-US" sz="2750">
                <a:solidFill>
                  <a:schemeClr val="dk1"/>
                </a:solidFill>
                <a:latin typeface="Poppins"/>
                <a:ea typeface="Poppins"/>
                <a:cs typeface="Poppins"/>
                <a:sym typeface="Poppins"/>
              </a:rPr>
              <a:t>Bachelor’s in Computer Science</a:t>
            </a:r>
            <a:endParaRPr sz="2750">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04"/>
        <p:cNvGrpSpPr/>
        <p:nvPr/>
      </p:nvGrpSpPr>
      <p:grpSpPr>
        <a:xfrm>
          <a:off x="0" y="0"/>
          <a:ext cx="0" cy="0"/>
          <a:chOff x="0" y="0"/>
          <a:chExt cx="0" cy="0"/>
        </a:xfrm>
      </p:grpSpPr>
      <p:pic>
        <p:nvPicPr>
          <p:cNvPr id="305" name="Google Shape;305;p29"/>
          <p:cNvPicPr preferRelativeResize="0"/>
          <p:nvPr/>
        </p:nvPicPr>
        <p:blipFill rotWithShape="1">
          <a:blip r:embed="rId3">
            <a:alphaModFix/>
          </a:blip>
          <a:srcRect l="12788" r="25674"/>
          <a:stretch/>
        </p:blipFill>
        <p:spPr>
          <a:xfrm>
            <a:off x="14070511" y="0"/>
            <a:ext cx="4217489" cy="10286999"/>
          </a:xfrm>
          <a:prstGeom prst="rect">
            <a:avLst/>
          </a:prstGeom>
          <a:noFill/>
          <a:ln>
            <a:noFill/>
          </a:ln>
        </p:spPr>
      </p:pic>
      <p:cxnSp>
        <p:nvCxnSpPr>
          <p:cNvPr id="306" name="Google Shape;306;p29"/>
          <p:cNvCxnSpPr/>
          <p:nvPr/>
        </p:nvCxnSpPr>
        <p:spPr>
          <a:xfrm>
            <a:off x="720176"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07" name="Google Shape;307;p29"/>
          <p:cNvCxnSpPr/>
          <p:nvPr/>
        </p:nvCxnSpPr>
        <p:spPr>
          <a:xfrm>
            <a:off x="5142011"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08" name="Google Shape;308;p29"/>
          <p:cNvCxnSpPr/>
          <p:nvPr/>
        </p:nvCxnSpPr>
        <p:spPr>
          <a:xfrm>
            <a:off x="9485225" y="5482167"/>
            <a:ext cx="3632700" cy="0"/>
          </a:xfrm>
          <a:prstGeom prst="straightConnector1">
            <a:avLst/>
          </a:prstGeom>
          <a:noFill/>
          <a:ln w="66675" cap="flat" cmpd="sng">
            <a:solidFill>
              <a:srgbClr val="D8A48F"/>
            </a:solidFill>
            <a:prstDash val="solid"/>
            <a:round/>
            <a:headEnd type="none" w="sm" len="sm"/>
            <a:tailEnd type="none" w="sm" len="sm"/>
          </a:ln>
        </p:spPr>
      </p:cxnSp>
      <p:sp>
        <p:nvSpPr>
          <p:cNvPr id="309" name="Google Shape;309;p29"/>
          <p:cNvSpPr txBox="1"/>
          <p:nvPr/>
        </p:nvSpPr>
        <p:spPr>
          <a:xfrm>
            <a:off x="720163" y="163125"/>
            <a:ext cx="12308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Gloria Johnson</a:t>
            </a:r>
            <a:endParaRPr sz="80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Font typeface="Arial"/>
              <a:buNone/>
            </a:pPr>
            <a:r>
              <a:rPr lang="en-US" sz="6400" i="1">
                <a:solidFill>
                  <a:schemeClr val="dk1"/>
                </a:solidFill>
                <a:latin typeface="Poppins"/>
                <a:ea typeface="Poppins"/>
                <a:cs typeface="Poppins"/>
                <a:sym typeface="Poppins"/>
              </a:rPr>
              <a:t>Health-Conscious Millennial</a:t>
            </a:r>
            <a:endParaRPr sz="6400" i="1">
              <a:solidFill>
                <a:schemeClr val="dk1"/>
              </a:solidFill>
              <a:latin typeface="Poppins"/>
              <a:ea typeface="Poppins"/>
              <a:cs typeface="Poppins"/>
              <a:sym typeface="Poppins"/>
            </a:endParaRPr>
          </a:p>
        </p:txBody>
      </p:sp>
      <p:sp>
        <p:nvSpPr>
          <p:cNvPr id="310" name="Google Shape;310;p29"/>
          <p:cNvSpPr txBox="1"/>
          <p:nvPr/>
        </p:nvSpPr>
        <p:spPr>
          <a:xfrm>
            <a:off x="1033975" y="2804152"/>
            <a:ext cx="12300600" cy="215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endParaRPr/>
          </a:p>
        </p:txBody>
      </p:sp>
      <p:sp>
        <p:nvSpPr>
          <p:cNvPr id="311" name="Google Shape;311;p29"/>
          <p:cNvSpPr txBox="1"/>
          <p:nvPr/>
        </p:nvSpPr>
        <p:spPr>
          <a:xfrm>
            <a:off x="1073287" y="4723700"/>
            <a:ext cx="29265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Demographics</a:t>
            </a:r>
            <a:endParaRPr/>
          </a:p>
        </p:txBody>
      </p:sp>
      <p:sp>
        <p:nvSpPr>
          <p:cNvPr id="312" name="Google Shape;312;p29"/>
          <p:cNvSpPr txBox="1"/>
          <p:nvPr/>
        </p:nvSpPr>
        <p:spPr>
          <a:xfrm>
            <a:off x="813263" y="5782425"/>
            <a:ext cx="3734100" cy="2954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399">
                <a:latin typeface="Poppins"/>
                <a:ea typeface="Poppins"/>
                <a:cs typeface="Poppins"/>
                <a:sym typeface="Poppins"/>
              </a:rPr>
              <a:t>Age: 29</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Income: $78,000/year</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Engaged</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Two God-children </a:t>
            </a:r>
            <a:endParaRPr sz="2399">
              <a:latin typeface="Poppins"/>
              <a:ea typeface="Poppins"/>
              <a:cs typeface="Poppins"/>
              <a:sym typeface="Poppins"/>
            </a:endParaRPr>
          </a:p>
          <a:p>
            <a:pPr marL="0" marR="0" lvl="0" indent="0" algn="just" rtl="0">
              <a:lnSpc>
                <a:spcPct val="120008"/>
              </a:lnSpc>
              <a:spcBef>
                <a:spcPts val="0"/>
              </a:spcBef>
              <a:spcAft>
                <a:spcPts val="0"/>
              </a:spcAft>
              <a:buNone/>
            </a:pPr>
            <a:endParaRPr sz="2399">
              <a:latin typeface="Poppins"/>
              <a:ea typeface="Poppins"/>
              <a:cs typeface="Poppins"/>
              <a:sym typeface="Poppins"/>
            </a:endParaRPr>
          </a:p>
        </p:txBody>
      </p:sp>
      <p:sp>
        <p:nvSpPr>
          <p:cNvPr id="313" name="Google Shape;313;p29"/>
          <p:cNvSpPr txBox="1"/>
          <p:nvPr/>
        </p:nvSpPr>
        <p:spPr>
          <a:xfrm>
            <a:off x="5858587" y="4723700"/>
            <a:ext cx="23583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Motivations</a:t>
            </a:r>
            <a:endParaRPr/>
          </a:p>
        </p:txBody>
      </p:sp>
      <p:sp>
        <p:nvSpPr>
          <p:cNvPr id="314" name="Google Shape;314;p29"/>
          <p:cNvSpPr txBox="1"/>
          <p:nvPr/>
        </p:nvSpPr>
        <p:spPr>
          <a:xfrm>
            <a:off x="5142011" y="5782427"/>
            <a:ext cx="3624900" cy="4062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Interested in health, nutrition, and fitness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Seeks products and services that promote a healthy lifestyle</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Values work-life balance and quality family time</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p:txBody>
      </p:sp>
      <p:sp>
        <p:nvSpPr>
          <p:cNvPr id="315" name="Google Shape;315;p29"/>
          <p:cNvSpPr txBox="1"/>
          <p:nvPr/>
        </p:nvSpPr>
        <p:spPr>
          <a:xfrm>
            <a:off x="10329718" y="4723700"/>
            <a:ext cx="19437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Behaviors</a:t>
            </a:r>
            <a:endParaRPr sz="2799" b="1">
              <a:latin typeface="Poppins"/>
              <a:ea typeface="Poppins"/>
              <a:cs typeface="Poppins"/>
              <a:sym typeface="Poppins"/>
            </a:endParaRPr>
          </a:p>
        </p:txBody>
      </p:sp>
      <p:sp>
        <p:nvSpPr>
          <p:cNvPr id="316" name="Google Shape;316;p29"/>
          <p:cNvSpPr txBox="1"/>
          <p:nvPr/>
        </p:nvSpPr>
        <p:spPr>
          <a:xfrm>
            <a:off x="9489125" y="5782427"/>
            <a:ext cx="3624900" cy="44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Follows health and wellness influencers on Instagram/tiktok</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Participates in local fitness group classes and activities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Researches online for healthy recipes and traveling tips</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p:txBody>
      </p:sp>
      <p:sp>
        <p:nvSpPr>
          <p:cNvPr id="317" name="Google Shape;317;p29"/>
          <p:cNvSpPr txBox="1"/>
          <p:nvPr/>
        </p:nvSpPr>
        <p:spPr>
          <a:xfrm>
            <a:off x="720175" y="2630875"/>
            <a:ext cx="12988200" cy="14649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r>
              <a:rPr lang="en-US" sz="2799">
                <a:latin typeface="Poppins"/>
                <a:ea typeface="Poppins"/>
                <a:cs typeface="Poppins"/>
                <a:sym typeface="Poppins"/>
              </a:rPr>
              <a:t>Location: Suburban area</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a:latin typeface="Poppins"/>
                <a:ea typeface="Poppins"/>
                <a:cs typeface="Poppins"/>
                <a:sym typeface="Poppins"/>
              </a:rPr>
              <a:t>Occupation: Marketing Manager</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a:latin typeface="Poppins"/>
                <a:ea typeface="Poppins"/>
                <a:cs typeface="Poppins"/>
                <a:sym typeface="Poppins"/>
              </a:rPr>
              <a:t>Education: Master’s in Business Administration</a:t>
            </a:r>
            <a:endParaRPr sz="2799">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13"/>
        <p:cNvGrpSpPr/>
        <p:nvPr/>
      </p:nvGrpSpPr>
      <p:grpSpPr>
        <a:xfrm>
          <a:off x="0" y="0"/>
          <a:ext cx="0" cy="0"/>
          <a:chOff x="0" y="0"/>
          <a:chExt cx="0" cy="0"/>
        </a:xfrm>
      </p:grpSpPr>
      <p:sp>
        <p:nvSpPr>
          <p:cNvPr id="114" name="Google Shape;114;p14"/>
          <p:cNvSpPr/>
          <p:nvPr/>
        </p:nvSpPr>
        <p:spPr>
          <a:xfrm>
            <a:off x="659353" y="951163"/>
            <a:ext cx="6496225" cy="9429809"/>
          </a:xfrm>
          <a:custGeom>
            <a:avLst/>
            <a:gdLst/>
            <a:ahLst/>
            <a:cxnLst/>
            <a:rect l="l" t="t" r="r" b="b"/>
            <a:pathLst>
              <a:path w="6496225" h="9429809" extrusionOk="0">
                <a:moveTo>
                  <a:pt x="0" y="0"/>
                </a:moveTo>
                <a:lnTo>
                  <a:pt x="6496225" y="0"/>
                </a:lnTo>
                <a:lnTo>
                  <a:pt x="6496225" y="9429808"/>
                </a:lnTo>
                <a:lnTo>
                  <a:pt x="0" y="9429808"/>
                </a:lnTo>
                <a:lnTo>
                  <a:pt x="0" y="0"/>
                </a:lnTo>
                <a:close/>
              </a:path>
            </a:pathLst>
          </a:custGeom>
          <a:blipFill rotWithShape="1">
            <a:blip r:embed="rId3">
              <a:alphaModFix/>
            </a:blip>
            <a:stretch>
              <a:fillRect b="-24690"/>
            </a:stretch>
          </a:blipFill>
          <a:ln>
            <a:noFill/>
          </a:ln>
        </p:spPr>
        <p:txBody>
          <a:bodyPr/>
          <a:lstStyle/>
          <a:p>
            <a:endParaRPr/>
          </a:p>
        </p:txBody>
      </p:sp>
      <p:sp>
        <p:nvSpPr>
          <p:cNvPr id="115" name="Google Shape;115;p14"/>
          <p:cNvSpPr/>
          <p:nvPr/>
        </p:nvSpPr>
        <p:spPr>
          <a:xfrm>
            <a:off x="1899945" y="2304905"/>
            <a:ext cx="5874480" cy="8413750"/>
          </a:xfrm>
          <a:custGeom>
            <a:avLst/>
            <a:gdLst/>
            <a:ahLst/>
            <a:cxnLst/>
            <a:rect l="l" t="t" r="r" b="b"/>
            <a:pathLst>
              <a:path w="4433570" h="6350000" extrusionOk="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rotWithShape="1">
            <a:blip r:embed="rId4">
              <a:alphaModFix/>
            </a:blip>
            <a:stretch>
              <a:fillRect l="-2330" t="-15780" r="-816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603674" y="653009"/>
            <a:ext cx="2258321" cy="2258321"/>
          </a:xfrm>
          <a:custGeom>
            <a:avLst/>
            <a:gdLst/>
            <a:ahLst/>
            <a:cxnLst/>
            <a:rect l="l" t="t" r="r" b="b"/>
            <a:pathLst>
              <a:path w="2258321" h="2258321" extrusionOk="0">
                <a:moveTo>
                  <a:pt x="0" y="0"/>
                </a:moveTo>
                <a:lnTo>
                  <a:pt x="2258321" y="0"/>
                </a:lnTo>
                <a:lnTo>
                  <a:pt x="2258321" y="2258321"/>
                </a:lnTo>
                <a:lnTo>
                  <a:pt x="0" y="2258321"/>
                </a:lnTo>
                <a:lnTo>
                  <a:pt x="0" y="0"/>
                </a:lnTo>
                <a:close/>
              </a:path>
            </a:pathLst>
          </a:custGeom>
          <a:blipFill rotWithShape="1">
            <a:blip r:embed="rId5">
              <a:alphaModFix/>
            </a:blip>
            <a:stretch>
              <a:fillRect/>
            </a:stretch>
          </a:blipFill>
          <a:ln>
            <a:noFill/>
          </a:ln>
        </p:spPr>
        <p:txBody>
          <a:bodyPr/>
          <a:lstStyle/>
          <a:p>
            <a:endParaRPr/>
          </a:p>
        </p:txBody>
      </p:sp>
      <p:sp>
        <p:nvSpPr>
          <p:cNvPr id="117" name="Google Shape;117;p14"/>
          <p:cNvSpPr/>
          <p:nvPr/>
        </p:nvSpPr>
        <p:spPr>
          <a:xfrm rot="-1540012" flipH="1">
            <a:off x="761904" y="7086620"/>
            <a:ext cx="2256967" cy="4594334"/>
          </a:xfrm>
          <a:custGeom>
            <a:avLst/>
            <a:gdLst/>
            <a:ahLst/>
            <a:cxnLst/>
            <a:rect l="l" t="t" r="r" b="b"/>
            <a:pathLst>
              <a:path w="2260296" h="4601111" extrusionOk="0">
                <a:moveTo>
                  <a:pt x="2260295" y="0"/>
                </a:moveTo>
                <a:lnTo>
                  <a:pt x="0" y="0"/>
                </a:lnTo>
                <a:lnTo>
                  <a:pt x="0" y="4601111"/>
                </a:lnTo>
                <a:lnTo>
                  <a:pt x="2260295" y="4601111"/>
                </a:lnTo>
                <a:lnTo>
                  <a:pt x="2260295" y="0"/>
                </a:lnTo>
                <a:close/>
              </a:path>
            </a:pathLst>
          </a:custGeom>
          <a:blipFill rotWithShape="1">
            <a:blip r:embed="rId6">
              <a:alphaModFix/>
            </a:blip>
            <a:stretch>
              <a:fillRect/>
            </a:stretch>
          </a:blipFill>
          <a:ln>
            <a:noFill/>
          </a:ln>
        </p:spPr>
        <p:txBody>
          <a:bodyPr/>
          <a:lstStyle/>
          <a:p>
            <a:endParaRPr/>
          </a:p>
        </p:txBody>
      </p:sp>
      <p:sp>
        <p:nvSpPr>
          <p:cNvPr id="118" name="Google Shape;118;p14"/>
          <p:cNvSpPr txBox="1"/>
          <p:nvPr/>
        </p:nvSpPr>
        <p:spPr>
          <a:xfrm>
            <a:off x="8437500" y="2206001"/>
            <a:ext cx="8992800" cy="7433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br>
              <a:rPr lang="en-US" sz="2350" b="1">
                <a:solidFill>
                  <a:schemeClr val="dk1"/>
                </a:solidFill>
              </a:rPr>
            </a:br>
            <a:r>
              <a:rPr lang="en-US" sz="2350" b="1">
                <a:solidFill>
                  <a:schemeClr val="dk1"/>
                </a:solidFill>
              </a:rPr>
              <a:t>Primarily responsible for gathering, analyzing, and interpreting data related to audience behavior, preferences, and engagement across various platforms or channels </a:t>
            </a:r>
            <a:endParaRPr sz="2350" b="1">
              <a:solidFill>
                <a:schemeClr val="dk1"/>
              </a:solidFill>
            </a:endParaRPr>
          </a:p>
          <a:p>
            <a:pPr marL="0" lvl="0" indent="0" algn="l" rtl="0">
              <a:lnSpc>
                <a:spcPct val="115000"/>
              </a:lnSpc>
              <a:spcBef>
                <a:spcPts val="0"/>
              </a:spcBef>
              <a:spcAft>
                <a:spcPts val="0"/>
              </a:spcAft>
              <a:buNone/>
            </a:pPr>
            <a:endParaRPr sz="2350">
              <a:solidFill>
                <a:schemeClr val="dk1"/>
              </a:solidFill>
            </a:endParaRPr>
          </a:p>
          <a:p>
            <a:pPr marL="0" lvl="0" indent="0" algn="l" rtl="0">
              <a:lnSpc>
                <a:spcPct val="115000"/>
              </a:lnSpc>
              <a:spcBef>
                <a:spcPts val="0"/>
              </a:spcBef>
              <a:spcAft>
                <a:spcPts val="0"/>
              </a:spcAft>
              <a:buNone/>
            </a:pPr>
            <a:r>
              <a:rPr lang="en-US" sz="2350">
                <a:solidFill>
                  <a:schemeClr val="dk1"/>
                </a:solidFill>
              </a:rPr>
              <a:t>● Audience analysts collaborate with various teams and departments, including marketing, advertising, content creation, product development, and sales, to align audience insights with business objectives and initiatives </a:t>
            </a:r>
            <a:endParaRPr sz="2350">
              <a:solidFill>
                <a:schemeClr val="dk1"/>
              </a:solidFill>
            </a:endParaRPr>
          </a:p>
          <a:p>
            <a:pPr marL="0" lvl="0" indent="0" algn="l" rtl="0">
              <a:lnSpc>
                <a:spcPct val="115000"/>
              </a:lnSpc>
              <a:spcBef>
                <a:spcPts val="0"/>
              </a:spcBef>
              <a:spcAft>
                <a:spcPts val="0"/>
              </a:spcAft>
              <a:buNone/>
            </a:pPr>
            <a:endParaRPr sz="2350">
              <a:solidFill>
                <a:schemeClr val="dk1"/>
              </a:solidFill>
            </a:endParaRPr>
          </a:p>
          <a:p>
            <a:pPr marL="0" lvl="0" indent="0" algn="l" rtl="0">
              <a:lnSpc>
                <a:spcPct val="115000"/>
              </a:lnSpc>
              <a:spcBef>
                <a:spcPts val="0"/>
              </a:spcBef>
              <a:spcAft>
                <a:spcPts val="0"/>
              </a:spcAft>
              <a:buNone/>
            </a:pPr>
            <a:r>
              <a:rPr lang="en-US" sz="2350">
                <a:solidFill>
                  <a:schemeClr val="dk1"/>
                </a:solidFill>
              </a:rPr>
              <a:t>● Segment audiences into distinct groups based on demographic factors (age, gender, location), psychographic characteristics (interests, attitudes, lifestyles), and behavioral attributes (purchase history, online activity) </a:t>
            </a:r>
            <a:endParaRPr sz="2350">
              <a:solidFill>
                <a:schemeClr val="dk1"/>
              </a:solidFill>
            </a:endParaRPr>
          </a:p>
          <a:p>
            <a:pPr marL="0" lvl="0" indent="0" algn="l" rtl="0">
              <a:lnSpc>
                <a:spcPct val="115000"/>
              </a:lnSpc>
              <a:spcBef>
                <a:spcPts val="0"/>
              </a:spcBef>
              <a:spcAft>
                <a:spcPts val="0"/>
              </a:spcAft>
              <a:buNone/>
            </a:pPr>
            <a:endParaRPr sz="2350">
              <a:solidFill>
                <a:schemeClr val="dk1"/>
              </a:solidFill>
            </a:endParaRPr>
          </a:p>
          <a:p>
            <a:pPr marL="0" lvl="0" indent="0" algn="l" rtl="0">
              <a:lnSpc>
                <a:spcPct val="115000"/>
              </a:lnSpc>
              <a:spcBef>
                <a:spcPts val="0"/>
              </a:spcBef>
              <a:spcAft>
                <a:spcPts val="0"/>
              </a:spcAft>
              <a:buNone/>
            </a:pPr>
            <a:r>
              <a:rPr lang="en-US" sz="2350">
                <a:solidFill>
                  <a:schemeClr val="dk1"/>
                </a:solidFill>
              </a:rPr>
              <a:t>● Create detailed profiles or personas of different audience segments to better understand their needs, preferences, and pain points based on KPIs</a:t>
            </a:r>
            <a:endParaRPr sz="2799">
              <a:latin typeface="Poppins"/>
              <a:ea typeface="Poppins"/>
              <a:cs typeface="Poppins"/>
              <a:sym typeface="Poppins"/>
            </a:endParaRPr>
          </a:p>
        </p:txBody>
      </p:sp>
      <p:sp>
        <p:nvSpPr>
          <p:cNvPr id="119" name="Google Shape;119;p14"/>
          <p:cNvSpPr txBox="1"/>
          <p:nvPr/>
        </p:nvSpPr>
        <p:spPr>
          <a:xfrm>
            <a:off x="1337125" y="448625"/>
            <a:ext cx="16332600" cy="2462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Audience Analyst Role</a:t>
            </a:r>
            <a:endParaRPr sz="80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None/>
            </a:pPr>
            <a:endParaRPr sz="8000" b="1">
              <a:latin typeface="Poppins"/>
              <a:ea typeface="Poppins"/>
              <a:cs typeface="Poppins"/>
              <a:sym typeface="Poppins"/>
            </a:endParaRPr>
          </a:p>
        </p:txBody>
      </p:sp>
      <p:sp>
        <p:nvSpPr>
          <p:cNvPr id="120" name="Google Shape;120;p14"/>
          <p:cNvSpPr/>
          <p:nvPr/>
        </p:nvSpPr>
        <p:spPr>
          <a:xfrm rot="-2408129">
            <a:off x="16072745" y="-652416"/>
            <a:ext cx="2391968" cy="4869144"/>
          </a:xfrm>
          <a:custGeom>
            <a:avLst/>
            <a:gdLst/>
            <a:ahLst/>
            <a:cxnLst/>
            <a:rect l="l" t="t" r="r" b="b"/>
            <a:pathLst>
              <a:path w="2390474" h="4866104" extrusionOk="0">
                <a:moveTo>
                  <a:pt x="0" y="0"/>
                </a:moveTo>
                <a:lnTo>
                  <a:pt x="2390474" y="0"/>
                </a:lnTo>
                <a:lnTo>
                  <a:pt x="2390474" y="4866104"/>
                </a:lnTo>
                <a:lnTo>
                  <a:pt x="0" y="4866104"/>
                </a:lnTo>
                <a:lnTo>
                  <a:pt x="0" y="0"/>
                </a:lnTo>
                <a:close/>
              </a:path>
            </a:pathLst>
          </a:custGeom>
          <a:blipFill rotWithShape="1">
            <a:blip r:embed="rId7">
              <a:alphaModFix/>
            </a:blip>
            <a:stretch>
              <a:fillRect/>
            </a:stretch>
          </a:blipFill>
          <a:ln>
            <a:noFill/>
          </a:ln>
        </p:spPr>
        <p:txBody>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21"/>
        <p:cNvGrpSpPr/>
        <p:nvPr/>
      </p:nvGrpSpPr>
      <p:grpSpPr>
        <a:xfrm>
          <a:off x="0" y="0"/>
          <a:ext cx="0" cy="0"/>
          <a:chOff x="0" y="0"/>
          <a:chExt cx="0" cy="0"/>
        </a:xfrm>
      </p:grpSpPr>
      <p:cxnSp>
        <p:nvCxnSpPr>
          <p:cNvPr id="322" name="Google Shape;322;p30"/>
          <p:cNvCxnSpPr/>
          <p:nvPr/>
        </p:nvCxnSpPr>
        <p:spPr>
          <a:xfrm>
            <a:off x="720176"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23" name="Google Shape;323;p30"/>
          <p:cNvCxnSpPr/>
          <p:nvPr/>
        </p:nvCxnSpPr>
        <p:spPr>
          <a:xfrm>
            <a:off x="5142011"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24" name="Google Shape;324;p30"/>
          <p:cNvCxnSpPr/>
          <p:nvPr/>
        </p:nvCxnSpPr>
        <p:spPr>
          <a:xfrm>
            <a:off x="9396187" y="5482167"/>
            <a:ext cx="3632700" cy="0"/>
          </a:xfrm>
          <a:prstGeom prst="straightConnector1">
            <a:avLst/>
          </a:prstGeom>
          <a:noFill/>
          <a:ln w="66675" cap="flat" cmpd="sng">
            <a:solidFill>
              <a:srgbClr val="D8A48F"/>
            </a:solidFill>
            <a:prstDash val="solid"/>
            <a:round/>
            <a:headEnd type="none" w="sm" len="sm"/>
            <a:tailEnd type="none" w="sm" len="sm"/>
          </a:ln>
        </p:spPr>
      </p:cxnSp>
      <p:sp>
        <p:nvSpPr>
          <p:cNvPr id="325" name="Google Shape;325;p30"/>
          <p:cNvSpPr txBox="1"/>
          <p:nvPr/>
        </p:nvSpPr>
        <p:spPr>
          <a:xfrm>
            <a:off x="720163" y="163125"/>
            <a:ext cx="12308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Jake Morgan</a:t>
            </a:r>
            <a:endParaRPr sz="80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Font typeface="Arial"/>
              <a:buNone/>
            </a:pPr>
            <a:r>
              <a:rPr lang="en-US" sz="6400" i="1">
                <a:solidFill>
                  <a:schemeClr val="dk1"/>
                </a:solidFill>
                <a:latin typeface="Poppins"/>
                <a:ea typeface="Poppins"/>
                <a:cs typeface="Poppins"/>
                <a:sym typeface="Poppins"/>
              </a:rPr>
              <a:t>Wellness Warrior of Gen Y</a:t>
            </a:r>
            <a:endParaRPr sz="6400" i="1">
              <a:solidFill>
                <a:schemeClr val="dk1"/>
              </a:solidFill>
              <a:latin typeface="Poppins"/>
              <a:ea typeface="Poppins"/>
              <a:cs typeface="Poppins"/>
              <a:sym typeface="Poppins"/>
            </a:endParaRPr>
          </a:p>
        </p:txBody>
      </p:sp>
      <p:sp>
        <p:nvSpPr>
          <p:cNvPr id="326" name="Google Shape;326;p30"/>
          <p:cNvSpPr txBox="1"/>
          <p:nvPr/>
        </p:nvSpPr>
        <p:spPr>
          <a:xfrm>
            <a:off x="1033975" y="2804152"/>
            <a:ext cx="12300600" cy="215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endParaRPr/>
          </a:p>
        </p:txBody>
      </p:sp>
      <p:sp>
        <p:nvSpPr>
          <p:cNvPr id="327" name="Google Shape;327;p30"/>
          <p:cNvSpPr txBox="1"/>
          <p:nvPr/>
        </p:nvSpPr>
        <p:spPr>
          <a:xfrm>
            <a:off x="1073287" y="4723700"/>
            <a:ext cx="29265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Demographics</a:t>
            </a:r>
            <a:endParaRPr/>
          </a:p>
        </p:txBody>
      </p:sp>
      <p:sp>
        <p:nvSpPr>
          <p:cNvPr id="328" name="Google Shape;328;p30"/>
          <p:cNvSpPr txBox="1"/>
          <p:nvPr/>
        </p:nvSpPr>
        <p:spPr>
          <a:xfrm>
            <a:off x="813263" y="5782425"/>
            <a:ext cx="3734100" cy="4062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399">
                <a:latin typeface="Poppins"/>
                <a:ea typeface="Poppins"/>
                <a:cs typeface="Poppins"/>
                <a:sym typeface="Poppins"/>
              </a:rPr>
              <a:t>Age: 31</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Income: $85,000/year</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Married</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One young child and a niece he mentors in sports and fitness</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20008"/>
              </a:lnSpc>
              <a:spcBef>
                <a:spcPts val="0"/>
              </a:spcBef>
              <a:spcAft>
                <a:spcPts val="0"/>
              </a:spcAft>
              <a:buNone/>
            </a:pPr>
            <a:endParaRPr sz="2399">
              <a:latin typeface="Poppins"/>
              <a:ea typeface="Poppins"/>
              <a:cs typeface="Poppins"/>
              <a:sym typeface="Poppins"/>
            </a:endParaRPr>
          </a:p>
        </p:txBody>
      </p:sp>
      <p:sp>
        <p:nvSpPr>
          <p:cNvPr id="329" name="Google Shape;329;p30"/>
          <p:cNvSpPr txBox="1"/>
          <p:nvPr/>
        </p:nvSpPr>
        <p:spPr>
          <a:xfrm>
            <a:off x="5858587" y="4723700"/>
            <a:ext cx="23583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Motivations</a:t>
            </a:r>
            <a:endParaRPr/>
          </a:p>
        </p:txBody>
      </p:sp>
      <p:sp>
        <p:nvSpPr>
          <p:cNvPr id="330" name="Google Shape;330;p30"/>
          <p:cNvSpPr txBox="1"/>
          <p:nvPr/>
        </p:nvSpPr>
        <p:spPr>
          <a:xfrm>
            <a:off x="5205811" y="5809852"/>
            <a:ext cx="3624900" cy="44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Committed to peak fitness and wellness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Seeks convenient health-focused products for an active lifestyle</a:t>
            </a:r>
            <a:br>
              <a:rPr lang="en-US" sz="2399">
                <a:latin typeface="Poppins"/>
                <a:ea typeface="Poppins"/>
                <a:cs typeface="Poppins"/>
                <a:sym typeface="Poppins"/>
              </a:rPr>
            </a:br>
            <a:br>
              <a:rPr lang="en-US" sz="2399">
                <a:latin typeface="Poppins"/>
                <a:ea typeface="Poppins"/>
                <a:cs typeface="Poppins"/>
                <a:sym typeface="Poppins"/>
              </a:rPr>
            </a:br>
            <a:r>
              <a:rPr lang="en-US" sz="2399">
                <a:latin typeface="Poppins"/>
                <a:ea typeface="Poppins"/>
                <a:cs typeface="Poppins"/>
                <a:sym typeface="Poppins"/>
              </a:rPr>
              <a:t>Values quality time with family and community through sports</a:t>
            </a:r>
            <a:endParaRPr sz="2399">
              <a:latin typeface="Poppins"/>
              <a:ea typeface="Poppins"/>
              <a:cs typeface="Poppins"/>
              <a:sym typeface="Poppins"/>
            </a:endParaRPr>
          </a:p>
        </p:txBody>
      </p:sp>
      <p:sp>
        <p:nvSpPr>
          <p:cNvPr id="331" name="Google Shape;331;p30"/>
          <p:cNvSpPr txBox="1"/>
          <p:nvPr/>
        </p:nvSpPr>
        <p:spPr>
          <a:xfrm>
            <a:off x="10329718" y="4723700"/>
            <a:ext cx="19437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Behaviors</a:t>
            </a:r>
            <a:endParaRPr sz="2799" b="1">
              <a:latin typeface="Poppins"/>
              <a:ea typeface="Poppins"/>
              <a:cs typeface="Poppins"/>
              <a:sym typeface="Poppins"/>
            </a:endParaRPr>
          </a:p>
        </p:txBody>
      </p:sp>
      <p:sp>
        <p:nvSpPr>
          <p:cNvPr id="332" name="Google Shape;332;p30"/>
          <p:cNvSpPr txBox="1"/>
          <p:nvPr/>
        </p:nvSpPr>
        <p:spPr>
          <a:xfrm>
            <a:off x="9489125" y="5782427"/>
            <a:ext cx="3624900" cy="4800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Follows sports influencers, trying their workouts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Competes in local leagues &amp; sports-focused group workouts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Shares game-day meal prep &amp; training tips with followers</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p:txBody>
      </p:sp>
      <p:sp>
        <p:nvSpPr>
          <p:cNvPr id="333" name="Google Shape;333;p30"/>
          <p:cNvSpPr txBox="1"/>
          <p:nvPr/>
        </p:nvSpPr>
        <p:spPr>
          <a:xfrm>
            <a:off x="720175" y="2630875"/>
            <a:ext cx="12988200" cy="14649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r>
              <a:rPr lang="en-US" sz="2799">
                <a:latin typeface="Poppins"/>
                <a:ea typeface="Poppins"/>
                <a:cs typeface="Poppins"/>
                <a:sym typeface="Poppins"/>
              </a:rPr>
              <a:t>Location: Suburban area</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a:latin typeface="Poppins"/>
                <a:ea typeface="Poppins"/>
                <a:cs typeface="Poppins"/>
                <a:sym typeface="Poppins"/>
              </a:rPr>
              <a:t>Occupation: Health and Fitness Coach</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a:latin typeface="Poppins"/>
                <a:ea typeface="Poppins"/>
                <a:cs typeface="Poppins"/>
                <a:sym typeface="Poppins"/>
              </a:rPr>
              <a:t>Education: Bachelor’s in Exercise Science</a:t>
            </a:r>
            <a:endParaRPr sz="2799">
              <a:latin typeface="Poppins"/>
              <a:ea typeface="Poppins"/>
              <a:cs typeface="Poppins"/>
              <a:sym typeface="Poppins"/>
            </a:endParaRPr>
          </a:p>
        </p:txBody>
      </p:sp>
      <p:grpSp>
        <p:nvGrpSpPr>
          <p:cNvPr id="334" name="Google Shape;334;p30"/>
          <p:cNvGrpSpPr/>
          <p:nvPr/>
        </p:nvGrpSpPr>
        <p:grpSpPr>
          <a:xfrm>
            <a:off x="13117918" y="1749650"/>
            <a:ext cx="5079014" cy="7956580"/>
            <a:chOff x="-156812" y="-5088"/>
            <a:chExt cx="6663624" cy="6360176"/>
          </a:xfrm>
        </p:grpSpPr>
        <p:sp>
          <p:nvSpPr>
            <p:cNvPr id="335" name="Google Shape;335;p30"/>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284320" y="415956"/>
              <a:ext cx="5781360" cy="5518089"/>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3">
                <a:alphaModFix/>
              </a:blip>
              <a:stretch>
                <a:fillRect l="220" t="-25001" r="220" b="-2500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40"/>
        <p:cNvGrpSpPr/>
        <p:nvPr/>
      </p:nvGrpSpPr>
      <p:grpSpPr>
        <a:xfrm>
          <a:off x="0" y="0"/>
          <a:ext cx="0" cy="0"/>
          <a:chOff x="0" y="0"/>
          <a:chExt cx="0" cy="0"/>
        </a:xfrm>
      </p:grpSpPr>
      <p:cxnSp>
        <p:nvCxnSpPr>
          <p:cNvPr id="341" name="Google Shape;341;p31"/>
          <p:cNvCxnSpPr/>
          <p:nvPr/>
        </p:nvCxnSpPr>
        <p:spPr>
          <a:xfrm>
            <a:off x="720176"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42" name="Google Shape;342;p31"/>
          <p:cNvCxnSpPr/>
          <p:nvPr/>
        </p:nvCxnSpPr>
        <p:spPr>
          <a:xfrm>
            <a:off x="5142011" y="5482167"/>
            <a:ext cx="3632700" cy="0"/>
          </a:xfrm>
          <a:prstGeom prst="straightConnector1">
            <a:avLst/>
          </a:prstGeom>
          <a:noFill/>
          <a:ln w="66675" cap="flat" cmpd="sng">
            <a:solidFill>
              <a:srgbClr val="D8A48F"/>
            </a:solidFill>
            <a:prstDash val="solid"/>
            <a:round/>
            <a:headEnd type="none" w="sm" len="sm"/>
            <a:tailEnd type="none" w="sm" len="sm"/>
          </a:ln>
        </p:spPr>
      </p:cxnSp>
      <p:cxnSp>
        <p:nvCxnSpPr>
          <p:cNvPr id="343" name="Google Shape;343;p31"/>
          <p:cNvCxnSpPr/>
          <p:nvPr/>
        </p:nvCxnSpPr>
        <p:spPr>
          <a:xfrm>
            <a:off x="9396187" y="5482167"/>
            <a:ext cx="3632700" cy="0"/>
          </a:xfrm>
          <a:prstGeom prst="straightConnector1">
            <a:avLst/>
          </a:prstGeom>
          <a:noFill/>
          <a:ln w="66675" cap="flat" cmpd="sng">
            <a:solidFill>
              <a:srgbClr val="D8A48F"/>
            </a:solidFill>
            <a:prstDash val="solid"/>
            <a:round/>
            <a:headEnd type="none" w="sm" len="sm"/>
            <a:tailEnd type="none" w="sm" len="sm"/>
          </a:ln>
        </p:spPr>
      </p:cxnSp>
      <p:sp>
        <p:nvSpPr>
          <p:cNvPr id="344" name="Google Shape;344;p31"/>
          <p:cNvSpPr txBox="1"/>
          <p:nvPr/>
        </p:nvSpPr>
        <p:spPr>
          <a:xfrm>
            <a:off x="720163" y="163125"/>
            <a:ext cx="12308700" cy="203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800">
                <a:solidFill>
                  <a:schemeClr val="dk1"/>
                </a:solidFill>
                <a:latin typeface="Poppins Black"/>
                <a:ea typeface="Poppins Black"/>
                <a:cs typeface="Poppins Black"/>
                <a:sym typeface="Poppins Black"/>
              </a:rPr>
              <a:t>Raymond Salazar</a:t>
            </a:r>
            <a:endParaRPr sz="68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Font typeface="Arial"/>
              <a:buNone/>
            </a:pPr>
            <a:r>
              <a:rPr lang="en-US" sz="6400" i="1">
                <a:solidFill>
                  <a:schemeClr val="dk1"/>
                </a:solidFill>
                <a:latin typeface="Poppins"/>
                <a:ea typeface="Poppins"/>
                <a:cs typeface="Poppins"/>
                <a:sym typeface="Poppins"/>
              </a:rPr>
              <a:t>Automotive Enthusiast</a:t>
            </a:r>
            <a:endParaRPr sz="6400" i="1">
              <a:solidFill>
                <a:schemeClr val="dk1"/>
              </a:solidFill>
              <a:latin typeface="Poppins"/>
              <a:ea typeface="Poppins"/>
              <a:cs typeface="Poppins"/>
              <a:sym typeface="Poppins"/>
            </a:endParaRPr>
          </a:p>
        </p:txBody>
      </p:sp>
      <p:sp>
        <p:nvSpPr>
          <p:cNvPr id="345" name="Google Shape;345;p31"/>
          <p:cNvSpPr txBox="1"/>
          <p:nvPr/>
        </p:nvSpPr>
        <p:spPr>
          <a:xfrm>
            <a:off x="1033975" y="2804152"/>
            <a:ext cx="12300600" cy="215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endParaRPr/>
          </a:p>
        </p:txBody>
      </p:sp>
      <p:sp>
        <p:nvSpPr>
          <p:cNvPr id="346" name="Google Shape;346;p31"/>
          <p:cNvSpPr txBox="1"/>
          <p:nvPr/>
        </p:nvSpPr>
        <p:spPr>
          <a:xfrm>
            <a:off x="1073287" y="4723700"/>
            <a:ext cx="29265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Demographics</a:t>
            </a:r>
            <a:endParaRPr/>
          </a:p>
        </p:txBody>
      </p:sp>
      <p:sp>
        <p:nvSpPr>
          <p:cNvPr id="347" name="Google Shape;347;p31"/>
          <p:cNvSpPr txBox="1"/>
          <p:nvPr/>
        </p:nvSpPr>
        <p:spPr>
          <a:xfrm>
            <a:off x="813263" y="5782425"/>
            <a:ext cx="3734100" cy="3692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399">
                <a:latin typeface="Poppins"/>
                <a:ea typeface="Poppins"/>
                <a:cs typeface="Poppins"/>
                <a:sym typeface="Poppins"/>
              </a:rPr>
              <a:t>Age: 27</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Income: $85,000/year + commission</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r>
              <a:rPr lang="en-US" sz="2399">
                <a:latin typeface="Poppins"/>
                <a:ea typeface="Poppins"/>
                <a:cs typeface="Poppins"/>
                <a:sym typeface="Poppins"/>
              </a:rPr>
              <a:t>Long-Term Relationship</a:t>
            </a: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20008"/>
              </a:lnSpc>
              <a:spcBef>
                <a:spcPts val="0"/>
              </a:spcBef>
              <a:spcAft>
                <a:spcPts val="0"/>
              </a:spcAft>
              <a:buNone/>
            </a:pPr>
            <a:endParaRPr sz="2399">
              <a:latin typeface="Poppins"/>
              <a:ea typeface="Poppins"/>
              <a:cs typeface="Poppins"/>
              <a:sym typeface="Poppins"/>
            </a:endParaRPr>
          </a:p>
        </p:txBody>
      </p:sp>
      <p:sp>
        <p:nvSpPr>
          <p:cNvPr id="348" name="Google Shape;348;p31"/>
          <p:cNvSpPr txBox="1"/>
          <p:nvPr/>
        </p:nvSpPr>
        <p:spPr>
          <a:xfrm>
            <a:off x="5858587" y="4723700"/>
            <a:ext cx="23583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Motivations</a:t>
            </a:r>
            <a:endParaRPr/>
          </a:p>
        </p:txBody>
      </p:sp>
      <p:sp>
        <p:nvSpPr>
          <p:cNvPr id="349" name="Google Shape;349;p31"/>
          <p:cNvSpPr txBox="1"/>
          <p:nvPr/>
        </p:nvSpPr>
        <p:spPr>
          <a:xfrm>
            <a:off x="5205811" y="5809852"/>
            <a:ext cx="3624900" cy="29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Invested in the car market </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Looking to expand car collection</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l" rtl="0">
              <a:lnSpc>
                <a:spcPct val="100000"/>
              </a:lnSpc>
              <a:spcBef>
                <a:spcPts val="0"/>
              </a:spcBef>
              <a:spcAft>
                <a:spcPts val="0"/>
              </a:spcAft>
              <a:buNone/>
            </a:pPr>
            <a:endParaRPr sz="2399">
              <a:latin typeface="Poppins"/>
              <a:ea typeface="Poppins"/>
              <a:cs typeface="Poppins"/>
              <a:sym typeface="Poppins"/>
            </a:endParaRPr>
          </a:p>
        </p:txBody>
      </p:sp>
      <p:sp>
        <p:nvSpPr>
          <p:cNvPr id="350" name="Google Shape;350;p31"/>
          <p:cNvSpPr txBox="1"/>
          <p:nvPr/>
        </p:nvSpPr>
        <p:spPr>
          <a:xfrm>
            <a:off x="10329718" y="4723700"/>
            <a:ext cx="1943700" cy="4308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1">
                <a:latin typeface="Poppins"/>
                <a:ea typeface="Poppins"/>
                <a:cs typeface="Poppins"/>
                <a:sym typeface="Poppins"/>
              </a:rPr>
              <a:t>Behaviors</a:t>
            </a:r>
            <a:endParaRPr sz="2799" b="1">
              <a:latin typeface="Poppins"/>
              <a:ea typeface="Poppins"/>
              <a:cs typeface="Poppins"/>
              <a:sym typeface="Poppins"/>
            </a:endParaRPr>
          </a:p>
        </p:txBody>
      </p:sp>
      <p:sp>
        <p:nvSpPr>
          <p:cNvPr id="351" name="Google Shape;351;p31"/>
          <p:cNvSpPr txBox="1"/>
          <p:nvPr/>
        </p:nvSpPr>
        <p:spPr>
          <a:xfrm>
            <a:off x="9489125" y="5782427"/>
            <a:ext cx="3624900" cy="2584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99">
                <a:latin typeface="Poppins"/>
                <a:ea typeface="Poppins"/>
                <a:cs typeface="Poppins"/>
                <a:sym typeface="Poppins"/>
              </a:rPr>
              <a:t>Attends regular car meets</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ctr" rtl="0">
              <a:lnSpc>
                <a:spcPct val="100000"/>
              </a:lnSpc>
              <a:spcBef>
                <a:spcPts val="0"/>
              </a:spcBef>
              <a:spcAft>
                <a:spcPts val="0"/>
              </a:spcAft>
              <a:buNone/>
            </a:pPr>
            <a:r>
              <a:rPr lang="en-US" sz="2399">
                <a:latin typeface="Poppins"/>
                <a:ea typeface="Poppins"/>
                <a:cs typeface="Poppins"/>
                <a:sym typeface="Poppins"/>
              </a:rPr>
              <a:t>Stays up to date with car metrics and </a:t>
            </a:r>
            <a:endParaRPr sz="2399">
              <a:latin typeface="Poppins"/>
              <a:ea typeface="Poppins"/>
              <a:cs typeface="Poppins"/>
              <a:sym typeface="Poppins"/>
            </a:endParaRPr>
          </a:p>
          <a:p>
            <a:pPr marL="0" marR="0" lvl="0" indent="0" algn="ctr" rtl="0">
              <a:lnSpc>
                <a:spcPct val="100000"/>
              </a:lnSpc>
              <a:spcBef>
                <a:spcPts val="0"/>
              </a:spcBef>
              <a:spcAft>
                <a:spcPts val="0"/>
              </a:spcAft>
              <a:buNone/>
            </a:pPr>
            <a:endParaRPr sz="2399">
              <a:latin typeface="Poppins"/>
              <a:ea typeface="Poppins"/>
              <a:cs typeface="Poppins"/>
              <a:sym typeface="Poppins"/>
            </a:endParaRPr>
          </a:p>
          <a:p>
            <a:pPr marL="0" marR="0" lvl="0" indent="0" algn="just" rtl="0">
              <a:lnSpc>
                <a:spcPct val="100000"/>
              </a:lnSpc>
              <a:spcBef>
                <a:spcPts val="0"/>
              </a:spcBef>
              <a:spcAft>
                <a:spcPts val="0"/>
              </a:spcAft>
              <a:buNone/>
            </a:pPr>
            <a:endParaRPr sz="2399">
              <a:latin typeface="Poppins"/>
              <a:ea typeface="Poppins"/>
              <a:cs typeface="Poppins"/>
              <a:sym typeface="Poppins"/>
            </a:endParaRPr>
          </a:p>
        </p:txBody>
      </p:sp>
      <p:sp>
        <p:nvSpPr>
          <p:cNvPr id="352" name="Google Shape;352;p31"/>
          <p:cNvSpPr txBox="1"/>
          <p:nvPr/>
        </p:nvSpPr>
        <p:spPr>
          <a:xfrm>
            <a:off x="720175" y="2428875"/>
            <a:ext cx="11424300" cy="14649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r>
              <a:rPr lang="en-US" sz="2799" b="1">
                <a:latin typeface="Poppins"/>
                <a:ea typeface="Poppins"/>
                <a:cs typeface="Poppins"/>
                <a:sym typeface="Poppins"/>
              </a:rPr>
              <a:t>Location: </a:t>
            </a:r>
            <a:r>
              <a:rPr lang="en-US" sz="2799">
                <a:latin typeface="Poppins"/>
                <a:ea typeface="Poppins"/>
                <a:cs typeface="Poppins"/>
                <a:sym typeface="Poppins"/>
              </a:rPr>
              <a:t>Urban/Suburban Area</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b="1">
                <a:latin typeface="Poppins"/>
                <a:ea typeface="Poppins"/>
                <a:cs typeface="Poppins"/>
                <a:sym typeface="Poppins"/>
              </a:rPr>
              <a:t>Occupation: </a:t>
            </a:r>
            <a:r>
              <a:rPr lang="en-US" sz="2799">
                <a:latin typeface="Poppins"/>
                <a:ea typeface="Poppins"/>
                <a:cs typeface="Poppins"/>
                <a:sym typeface="Poppins"/>
              </a:rPr>
              <a:t>Car Salesman</a:t>
            </a:r>
            <a:endParaRPr sz="2799">
              <a:latin typeface="Poppins"/>
              <a:ea typeface="Poppins"/>
              <a:cs typeface="Poppins"/>
              <a:sym typeface="Poppins"/>
            </a:endParaRPr>
          </a:p>
          <a:p>
            <a:pPr marL="0" marR="0" lvl="0" indent="0" algn="just" rtl="0">
              <a:lnSpc>
                <a:spcPct val="120007"/>
              </a:lnSpc>
              <a:spcBef>
                <a:spcPts val="0"/>
              </a:spcBef>
              <a:spcAft>
                <a:spcPts val="0"/>
              </a:spcAft>
              <a:buNone/>
            </a:pPr>
            <a:r>
              <a:rPr lang="en-US" sz="2799" b="1">
                <a:latin typeface="Poppins"/>
                <a:ea typeface="Poppins"/>
                <a:cs typeface="Poppins"/>
                <a:sym typeface="Poppins"/>
              </a:rPr>
              <a:t>Education:</a:t>
            </a:r>
            <a:r>
              <a:rPr lang="en-US" sz="2799">
                <a:latin typeface="Poppins"/>
                <a:ea typeface="Poppins"/>
                <a:cs typeface="Poppins"/>
                <a:sym typeface="Poppins"/>
              </a:rPr>
              <a:t> Bachelor’s in Business Admin.</a:t>
            </a:r>
            <a:endParaRPr sz="2799">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56"/>
        <p:cNvGrpSpPr/>
        <p:nvPr/>
      </p:nvGrpSpPr>
      <p:grpSpPr>
        <a:xfrm>
          <a:off x="0" y="0"/>
          <a:ext cx="0" cy="0"/>
          <a:chOff x="0" y="0"/>
          <a:chExt cx="0" cy="0"/>
        </a:xfrm>
      </p:grpSpPr>
      <p:sp>
        <p:nvSpPr>
          <p:cNvPr id="357" name="Google Shape;357;p32"/>
          <p:cNvSpPr/>
          <p:nvPr/>
        </p:nvSpPr>
        <p:spPr>
          <a:xfrm>
            <a:off x="453688" y="223288"/>
            <a:ext cx="17380631" cy="9840420"/>
          </a:xfrm>
          <a:custGeom>
            <a:avLst/>
            <a:gdLst/>
            <a:ahLst/>
            <a:cxnLst/>
            <a:rect l="l" t="t" r="r" b="b"/>
            <a:pathLst>
              <a:path w="2143772" h="916027" extrusionOk="0">
                <a:moveTo>
                  <a:pt x="0" y="0"/>
                </a:moveTo>
                <a:lnTo>
                  <a:pt x="2143772" y="0"/>
                </a:lnTo>
                <a:lnTo>
                  <a:pt x="2143772" y="916027"/>
                </a:lnTo>
                <a:lnTo>
                  <a:pt x="0" y="916027"/>
                </a:lnTo>
                <a:close/>
              </a:path>
            </a:pathLst>
          </a:custGeom>
          <a:solidFill>
            <a:srgbClr val="CFDBCF"/>
          </a:solidFill>
          <a:ln>
            <a:noFill/>
          </a:ln>
        </p:spPr>
        <p:txBody>
          <a:bodyPr/>
          <a:lstStyle/>
          <a:p>
            <a:endParaRPr/>
          </a:p>
        </p:txBody>
      </p:sp>
      <p:sp>
        <p:nvSpPr>
          <p:cNvPr id="358" name="Google Shape;358;p32"/>
          <p:cNvSpPr txBox="1"/>
          <p:nvPr/>
        </p:nvSpPr>
        <p:spPr>
          <a:xfrm>
            <a:off x="3427800" y="541725"/>
            <a:ext cx="11432400" cy="969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300">
                <a:solidFill>
                  <a:schemeClr val="dk1"/>
                </a:solidFill>
                <a:latin typeface="Poppins Black"/>
                <a:ea typeface="Poppins Black"/>
                <a:cs typeface="Poppins Black"/>
                <a:sym typeface="Poppins Black"/>
              </a:rPr>
              <a:t>Budget Allocation Strategy</a:t>
            </a:r>
            <a:endParaRPr sz="7200">
              <a:solidFill>
                <a:schemeClr val="dk1"/>
              </a:solidFill>
              <a:latin typeface="Poppins Black"/>
              <a:ea typeface="Poppins Black"/>
              <a:cs typeface="Poppins Black"/>
              <a:sym typeface="Poppins Black"/>
            </a:endParaRPr>
          </a:p>
        </p:txBody>
      </p:sp>
      <p:sp>
        <p:nvSpPr>
          <p:cNvPr id="359" name="Google Shape;359;p32"/>
          <p:cNvSpPr txBox="1"/>
          <p:nvPr/>
        </p:nvSpPr>
        <p:spPr>
          <a:xfrm>
            <a:off x="1127125" y="2794000"/>
            <a:ext cx="9731400" cy="3709200"/>
          </a:xfrm>
          <a:prstGeom prst="rect">
            <a:avLst/>
          </a:prstGeom>
          <a:noFill/>
          <a:ln>
            <a:noFill/>
          </a:ln>
        </p:spPr>
        <p:txBody>
          <a:bodyPr spcFirstLastPara="1" wrap="square" lIns="0" tIns="0" rIns="0" bIns="0" anchor="t" anchorCtr="0">
            <a:spAutoFit/>
          </a:bodyPr>
          <a:lstStyle/>
          <a:p>
            <a:pPr marL="0" marR="0" lvl="0" indent="0" algn="just" rtl="0">
              <a:lnSpc>
                <a:spcPct val="120017"/>
              </a:lnSpc>
              <a:spcBef>
                <a:spcPts val="0"/>
              </a:spcBef>
              <a:spcAft>
                <a:spcPts val="0"/>
              </a:spcAft>
              <a:buNone/>
            </a:pPr>
            <a:r>
              <a:rPr lang="en-US" sz="2273">
                <a:latin typeface="Poppins"/>
                <a:ea typeface="Poppins"/>
                <a:cs typeface="Poppins"/>
                <a:sym typeface="Poppins"/>
              </a:rPr>
              <a:t>Digital Advertising (30%) - </a:t>
            </a:r>
            <a:r>
              <a:rPr lang="en-US" sz="2273" i="1">
                <a:latin typeface="Poppins"/>
                <a:ea typeface="Poppins"/>
                <a:cs typeface="Poppins"/>
                <a:sym typeface="Poppins"/>
              </a:rPr>
              <a:t>Social Media Ads</a:t>
            </a:r>
            <a:endParaRPr sz="2273" i="1">
              <a:latin typeface="Poppins"/>
              <a:ea typeface="Poppins"/>
              <a:cs typeface="Poppins"/>
              <a:sym typeface="Poppins"/>
            </a:endParaRPr>
          </a:p>
          <a:p>
            <a:pPr marL="0" marR="0" lvl="0" indent="0" algn="just" rtl="0">
              <a:lnSpc>
                <a:spcPct val="120017"/>
              </a:lnSpc>
              <a:spcBef>
                <a:spcPts val="0"/>
              </a:spcBef>
              <a:spcAft>
                <a:spcPts val="0"/>
              </a:spcAft>
              <a:buNone/>
            </a:pPr>
            <a:endParaRPr sz="2273" i="1">
              <a:latin typeface="Poppins"/>
              <a:ea typeface="Poppins"/>
              <a:cs typeface="Poppins"/>
              <a:sym typeface="Poppins"/>
            </a:endParaRPr>
          </a:p>
          <a:p>
            <a:pPr marL="0" marR="0" lvl="0" indent="0" algn="just" rtl="0">
              <a:lnSpc>
                <a:spcPct val="120017"/>
              </a:lnSpc>
              <a:spcBef>
                <a:spcPts val="0"/>
              </a:spcBef>
              <a:spcAft>
                <a:spcPts val="0"/>
              </a:spcAft>
              <a:buNone/>
            </a:pPr>
            <a:r>
              <a:rPr lang="en-US" sz="2273">
                <a:latin typeface="Poppins"/>
                <a:ea typeface="Poppins"/>
                <a:cs typeface="Poppins"/>
                <a:sym typeface="Poppins"/>
              </a:rPr>
              <a:t>Content Marketing (25%)- </a:t>
            </a:r>
            <a:r>
              <a:rPr lang="en-US" sz="2273" i="1">
                <a:latin typeface="Poppins"/>
                <a:ea typeface="Poppins"/>
                <a:cs typeface="Poppins"/>
                <a:sym typeface="Poppins"/>
              </a:rPr>
              <a:t>Health and Wellness Blog</a:t>
            </a:r>
            <a:endParaRPr sz="2273" i="1">
              <a:latin typeface="Poppins"/>
              <a:ea typeface="Poppins"/>
              <a:cs typeface="Poppins"/>
              <a:sym typeface="Poppins"/>
            </a:endParaRPr>
          </a:p>
          <a:p>
            <a:pPr marL="0" marR="0" lvl="0" indent="0" algn="just" rtl="0">
              <a:lnSpc>
                <a:spcPct val="120017"/>
              </a:lnSpc>
              <a:spcBef>
                <a:spcPts val="0"/>
              </a:spcBef>
              <a:spcAft>
                <a:spcPts val="0"/>
              </a:spcAft>
              <a:buNone/>
            </a:pPr>
            <a:endParaRPr sz="2273">
              <a:latin typeface="Poppins"/>
              <a:ea typeface="Poppins"/>
              <a:cs typeface="Poppins"/>
              <a:sym typeface="Poppins"/>
            </a:endParaRPr>
          </a:p>
          <a:p>
            <a:pPr marL="0" marR="0" lvl="0" indent="0" algn="just" rtl="0">
              <a:lnSpc>
                <a:spcPct val="120017"/>
              </a:lnSpc>
              <a:spcBef>
                <a:spcPts val="0"/>
              </a:spcBef>
              <a:spcAft>
                <a:spcPts val="0"/>
              </a:spcAft>
              <a:buNone/>
            </a:pPr>
            <a:r>
              <a:rPr lang="en-US" sz="2273">
                <a:latin typeface="Poppins"/>
                <a:ea typeface="Poppins"/>
                <a:cs typeface="Poppins"/>
                <a:sym typeface="Poppins"/>
              </a:rPr>
              <a:t>Community Engagement (20%)- </a:t>
            </a:r>
            <a:r>
              <a:rPr lang="en-US" sz="2273" i="1">
                <a:latin typeface="Poppins"/>
                <a:ea typeface="Poppins"/>
                <a:cs typeface="Poppins"/>
                <a:sym typeface="Poppins"/>
              </a:rPr>
              <a:t>Local Events and Sponsorships:</a:t>
            </a:r>
            <a:endParaRPr sz="2273" i="1">
              <a:latin typeface="Poppins"/>
              <a:ea typeface="Poppins"/>
              <a:cs typeface="Poppins"/>
              <a:sym typeface="Poppins"/>
            </a:endParaRPr>
          </a:p>
          <a:p>
            <a:pPr marL="0" marR="0" lvl="0" indent="0" algn="just" rtl="0">
              <a:lnSpc>
                <a:spcPct val="120017"/>
              </a:lnSpc>
              <a:spcBef>
                <a:spcPts val="0"/>
              </a:spcBef>
              <a:spcAft>
                <a:spcPts val="0"/>
              </a:spcAft>
              <a:buNone/>
            </a:pPr>
            <a:endParaRPr sz="2273">
              <a:latin typeface="Poppins"/>
              <a:ea typeface="Poppins"/>
              <a:cs typeface="Poppins"/>
              <a:sym typeface="Poppins"/>
            </a:endParaRPr>
          </a:p>
          <a:p>
            <a:pPr marL="0" marR="0" lvl="0" indent="0" algn="just" rtl="0">
              <a:lnSpc>
                <a:spcPct val="120017"/>
              </a:lnSpc>
              <a:spcBef>
                <a:spcPts val="0"/>
              </a:spcBef>
              <a:spcAft>
                <a:spcPts val="0"/>
              </a:spcAft>
              <a:buNone/>
            </a:pPr>
            <a:r>
              <a:rPr lang="en-US" sz="2273">
                <a:latin typeface="Poppins"/>
                <a:ea typeface="Poppins"/>
                <a:cs typeface="Poppins"/>
                <a:sym typeface="Poppins"/>
              </a:rPr>
              <a:t>Market Research (15%)</a:t>
            </a:r>
            <a:r>
              <a:rPr lang="en-US" sz="2273">
                <a:solidFill>
                  <a:schemeClr val="dk1"/>
                </a:solidFill>
                <a:latin typeface="Poppins"/>
                <a:ea typeface="Poppins"/>
                <a:cs typeface="Poppins"/>
                <a:sym typeface="Poppins"/>
              </a:rPr>
              <a:t>- </a:t>
            </a:r>
            <a:r>
              <a:rPr lang="en-US" sz="2273">
                <a:latin typeface="Poppins"/>
                <a:ea typeface="Poppins"/>
                <a:cs typeface="Poppins"/>
                <a:sym typeface="Poppins"/>
              </a:rPr>
              <a:t>Surveys and Focus Groups</a:t>
            </a:r>
            <a:endParaRPr sz="2273">
              <a:latin typeface="Poppins"/>
              <a:ea typeface="Poppins"/>
              <a:cs typeface="Poppins"/>
              <a:sym typeface="Poppins"/>
            </a:endParaRPr>
          </a:p>
          <a:p>
            <a:pPr marL="0" marR="0" lvl="0" indent="0" algn="just" rtl="0">
              <a:lnSpc>
                <a:spcPct val="120017"/>
              </a:lnSpc>
              <a:spcBef>
                <a:spcPts val="0"/>
              </a:spcBef>
              <a:spcAft>
                <a:spcPts val="0"/>
              </a:spcAft>
              <a:buNone/>
            </a:pPr>
            <a:endParaRPr sz="2273">
              <a:latin typeface="Poppins"/>
              <a:ea typeface="Poppins"/>
              <a:cs typeface="Poppins"/>
              <a:sym typeface="Poppins"/>
            </a:endParaRPr>
          </a:p>
          <a:p>
            <a:pPr marL="0" marR="0" lvl="0" indent="0" algn="just" rtl="0">
              <a:lnSpc>
                <a:spcPct val="120017"/>
              </a:lnSpc>
              <a:spcBef>
                <a:spcPts val="0"/>
              </a:spcBef>
              <a:spcAft>
                <a:spcPts val="0"/>
              </a:spcAft>
              <a:buNone/>
            </a:pPr>
            <a:r>
              <a:rPr lang="en-US" sz="2273">
                <a:latin typeface="Poppins"/>
                <a:ea typeface="Poppins"/>
                <a:cs typeface="Poppins"/>
                <a:sym typeface="Poppins"/>
              </a:rPr>
              <a:t>Product Development (10%) </a:t>
            </a:r>
            <a:r>
              <a:rPr lang="en-US" sz="2273">
                <a:solidFill>
                  <a:schemeClr val="dk1"/>
                </a:solidFill>
                <a:latin typeface="Poppins"/>
                <a:ea typeface="Poppins"/>
                <a:cs typeface="Poppins"/>
                <a:sym typeface="Poppins"/>
              </a:rPr>
              <a:t>- </a:t>
            </a:r>
            <a:r>
              <a:rPr lang="en-US" sz="2273">
                <a:latin typeface="Poppins"/>
                <a:ea typeface="Poppins"/>
                <a:cs typeface="Poppins"/>
                <a:sym typeface="Poppins"/>
              </a:rPr>
              <a:t>Healthy Products Line</a:t>
            </a:r>
            <a:endParaRPr sz="2273">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63"/>
        <p:cNvGrpSpPr/>
        <p:nvPr/>
      </p:nvGrpSpPr>
      <p:grpSpPr>
        <a:xfrm>
          <a:off x="0" y="0"/>
          <a:ext cx="0" cy="0"/>
          <a:chOff x="0" y="0"/>
          <a:chExt cx="0" cy="0"/>
        </a:xfrm>
      </p:grpSpPr>
      <p:pic>
        <p:nvPicPr>
          <p:cNvPr id="364" name="Google Shape;364;p33"/>
          <p:cNvPicPr preferRelativeResize="0"/>
          <p:nvPr/>
        </p:nvPicPr>
        <p:blipFill rotWithShape="1">
          <a:blip r:embed="rId3">
            <a:alphaModFix/>
          </a:blip>
          <a:srcRect t="8915" b="8915"/>
          <a:stretch/>
        </p:blipFill>
        <p:spPr>
          <a:xfrm>
            <a:off x="1028700" y="1028700"/>
            <a:ext cx="6685135" cy="8229598"/>
          </a:xfrm>
          <a:prstGeom prst="rect">
            <a:avLst/>
          </a:prstGeom>
          <a:noFill/>
          <a:ln>
            <a:noFill/>
          </a:ln>
        </p:spPr>
      </p:pic>
      <p:grpSp>
        <p:nvGrpSpPr>
          <p:cNvPr id="365" name="Google Shape;365;p33"/>
          <p:cNvGrpSpPr/>
          <p:nvPr/>
        </p:nvGrpSpPr>
        <p:grpSpPr>
          <a:xfrm>
            <a:off x="8282450" y="869139"/>
            <a:ext cx="8976948" cy="8389162"/>
            <a:chOff x="0" y="-38100"/>
            <a:chExt cx="2143800" cy="954127"/>
          </a:xfrm>
        </p:grpSpPr>
        <p:sp>
          <p:nvSpPr>
            <p:cNvPr id="366" name="Google Shape;366;p33"/>
            <p:cNvSpPr/>
            <p:nvPr/>
          </p:nvSpPr>
          <p:spPr>
            <a:xfrm>
              <a:off x="0" y="0"/>
              <a:ext cx="2143772" cy="916027"/>
            </a:xfrm>
            <a:custGeom>
              <a:avLst/>
              <a:gdLst/>
              <a:ahLst/>
              <a:cxnLst/>
              <a:rect l="l" t="t" r="r" b="b"/>
              <a:pathLst>
                <a:path w="2143772" h="916027" extrusionOk="0">
                  <a:moveTo>
                    <a:pt x="0" y="0"/>
                  </a:moveTo>
                  <a:lnTo>
                    <a:pt x="2143772" y="0"/>
                  </a:lnTo>
                  <a:lnTo>
                    <a:pt x="2143772" y="916027"/>
                  </a:lnTo>
                  <a:lnTo>
                    <a:pt x="0" y="916027"/>
                  </a:lnTo>
                  <a:close/>
                </a:path>
              </a:pathLst>
            </a:custGeom>
            <a:solidFill>
              <a:srgbClr val="CFDBCF"/>
            </a:solidFill>
            <a:ln>
              <a:noFill/>
            </a:ln>
          </p:spPr>
          <p:txBody>
            <a:bodyPr/>
            <a:lstStyle/>
            <a:p>
              <a:endParaRPr lang="en-US"/>
            </a:p>
          </p:txBody>
        </p:sp>
        <p:sp>
          <p:nvSpPr>
            <p:cNvPr id="367" name="Google Shape;367;p33"/>
            <p:cNvSpPr txBox="1"/>
            <p:nvPr/>
          </p:nvSpPr>
          <p:spPr>
            <a:xfrm>
              <a:off x="0" y="-38100"/>
              <a:ext cx="2143800" cy="954000"/>
            </a:xfrm>
            <a:prstGeom prst="rect">
              <a:avLst/>
            </a:prstGeom>
            <a:noFill/>
            <a:ln>
              <a:noFill/>
            </a:ln>
          </p:spPr>
          <p:txBody>
            <a:bodyPr spcFirstLastPara="1" wrap="square" lIns="53300" tIns="53300" rIns="53300" bIns="533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8" name="Google Shape;368;p33"/>
          <p:cNvSpPr txBox="1"/>
          <p:nvPr/>
        </p:nvSpPr>
        <p:spPr>
          <a:xfrm>
            <a:off x="8933280" y="1716484"/>
            <a:ext cx="76752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200">
                <a:solidFill>
                  <a:schemeClr val="dk1"/>
                </a:solidFill>
                <a:latin typeface="Poppins Black"/>
                <a:ea typeface="Poppins Black"/>
                <a:cs typeface="Poppins Black"/>
                <a:sym typeface="Poppins Black"/>
              </a:rPr>
              <a:t>Why choose us (one pager)</a:t>
            </a:r>
            <a:endParaRPr sz="7200">
              <a:solidFill>
                <a:schemeClr val="dk1"/>
              </a:solidFill>
              <a:latin typeface="Poppins Black"/>
              <a:ea typeface="Poppins Black"/>
              <a:cs typeface="Poppins Black"/>
              <a:sym typeface="Poppins Black"/>
            </a:endParaRPr>
          </a:p>
        </p:txBody>
      </p:sp>
      <p:sp>
        <p:nvSpPr>
          <p:cNvPr id="369" name="Google Shape;369;p33"/>
          <p:cNvSpPr txBox="1"/>
          <p:nvPr/>
        </p:nvSpPr>
        <p:spPr>
          <a:xfrm>
            <a:off x="8933268" y="4553872"/>
            <a:ext cx="7675200" cy="1609500"/>
          </a:xfrm>
          <a:prstGeom prst="rect">
            <a:avLst/>
          </a:prstGeom>
          <a:noFill/>
          <a:ln>
            <a:noFill/>
          </a:ln>
        </p:spPr>
        <p:txBody>
          <a:bodyPr spcFirstLastPara="1" wrap="square" lIns="0" tIns="0" rIns="0" bIns="0" anchor="t" anchorCtr="0">
            <a:spAutoFit/>
          </a:bodyPr>
          <a:lstStyle/>
          <a:p>
            <a:pPr marL="0" marR="0" lvl="0" indent="0" algn="just" rtl="0">
              <a:lnSpc>
                <a:spcPct val="120017"/>
              </a:lnSpc>
              <a:spcBef>
                <a:spcPts val="0"/>
              </a:spcBef>
              <a:spcAft>
                <a:spcPts val="0"/>
              </a:spcAft>
              <a:buNone/>
            </a:pPr>
            <a:r>
              <a:rPr lang="en-US" sz="2273" b="0" i="0" u="none" strike="noStrike" cap="none">
                <a:solidFill>
                  <a:srgbClr val="000000"/>
                </a:solidFill>
                <a:latin typeface="Poppins"/>
                <a:ea typeface="Poppins"/>
                <a:cs typeface="Poppins"/>
                <a:sym typeface="Poppins"/>
              </a:rPr>
              <a:t>Our recommendations concentrate ad spend on the highest-converting audiences and states while cutting wasted placements — an estimated $500K in potential savings with an 8.54% average lift in conversion.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73"/>
        <p:cNvGrpSpPr/>
        <p:nvPr/>
      </p:nvGrpSpPr>
      <p:grpSpPr>
        <a:xfrm>
          <a:off x="0" y="0"/>
          <a:ext cx="0" cy="0"/>
          <a:chOff x="0" y="0"/>
          <a:chExt cx="0" cy="0"/>
        </a:xfrm>
      </p:grpSpPr>
      <p:pic>
        <p:nvPicPr>
          <p:cNvPr id="374" name="Google Shape;374;p34"/>
          <p:cNvPicPr preferRelativeResize="0"/>
          <p:nvPr/>
        </p:nvPicPr>
        <p:blipFill rotWithShape="1">
          <a:blip r:embed="rId3">
            <a:alphaModFix/>
          </a:blip>
          <a:srcRect l="6103" r="6103"/>
          <a:stretch/>
        </p:blipFill>
        <p:spPr>
          <a:xfrm>
            <a:off x="11785449" y="0"/>
            <a:ext cx="6502551" cy="9258300"/>
          </a:xfrm>
          <a:prstGeom prst="rect">
            <a:avLst/>
          </a:prstGeom>
          <a:noFill/>
          <a:ln>
            <a:noFill/>
          </a:ln>
        </p:spPr>
      </p:pic>
      <p:grpSp>
        <p:nvGrpSpPr>
          <p:cNvPr id="375" name="Google Shape;375;p34"/>
          <p:cNvGrpSpPr/>
          <p:nvPr/>
        </p:nvGrpSpPr>
        <p:grpSpPr>
          <a:xfrm>
            <a:off x="0" y="-159540"/>
            <a:ext cx="10394490" cy="11292655"/>
            <a:chOff x="0" y="-38100"/>
            <a:chExt cx="2482319" cy="2696811"/>
          </a:xfrm>
        </p:grpSpPr>
        <p:sp>
          <p:nvSpPr>
            <p:cNvPr id="376" name="Google Shape;376;p34"/>
            <p:cNvSpPr/>
            <p:nvPr/>
          </p:nvSpPr>
          <p:spPr>
            <a:xfrm>
              <a:off x="0" y="0"/>
              <a:ext cx="2482319" cy="2658711"/>
            </a:xfrm>
            <a:custGeom>
              <a:avLst/>
              <a:gdLst/>
              <a:ahLst/>
              <a:cxnLst/>
              <a:rect l="l" t="t" r="r" b="b"/>
              <a:pathLst>
                <a:path w="2482319" h="2658711" extrusionOk="0">
                  <a:moveTo>
                    <a:pt x="0" y="0"/>
                  </a:moveTo>
                  <a:lnTo>
                    <a:pt x="2482319" y="0"/>
                  </a:lnTo>
                  <a:lnTo>
                    <a:pt x="2482319" y="2658711"/>
                  </a:lnTo>
                  <a:lnTo>
                    <a:pt x="0" y="2658711"/>
                  </a:lnTo>
                  <a:close/>
                </a:path>
              </a:pathLst>
            </a:custGeom>
            <a:solidFill>
              <a:srgbClr val="CFDBCF"/>
            </a:solidFill>
            <a:ln>
              <a:noFill/>
            </a:ln>
          </p:spPr>
          <p:txBody>
            <a:bodyPr/>
            <a:lstStyle/>
            <a:p>
              <a:endParaRPr lang="en-US"/>
            </a:p>
          </p:txBody>
        </p:sp>
        <p:sp>
          <p:nvSpPr>
            <p:cNvPr id="377" name="Google Shape;377;p34"/>
            <p:cNvSpPr txBox="1"/>
            <p:nvPr/>
          </p:nvSpPr>
          <p:spPr>
            <a:xfrm>
              <a:off x="0" y="-38100"/>
              <a:ext cx="2482319" cy="2696811"/>
            </a:xfrm>
            <a:prstGeom prst="rect">
              <a:avLst/>
            </a:prstGeom>
            <a:noFill/>
            <a:ln>
              <a:noFill/>
            </a:ln>
          </p:spPr>
          <p:txBody>
            <a:bodyPr spcFirstLastPara="1" wrap="square" lIns="53300" tIns="53300" rIns="53300" bIns="533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8" name="Google Shape;378;p34"/>
          <p:cNvSpPr/>
          <p:nvPr/>
        </p:nvSpPr>
        <p:spPr>
          <a:xfrm>
            <a:off x="14231934" y="8342226"/>
            <a:ext cx="3698917" cy="1636725"/>
          </a:xfrm>
          <a:custGeom>
            <a:avLst/>
            <a:gdLst/>
            <a:ahLst/>
            <a:cxnLst/>
            <a:rect l="l" t="t" r="r" b="b"/>
            <a:pathLst>
              <a:path w="3698917" h="1636725" extrusionOk="0">
                <a:moveTo>
                  <a:pt x="0" y="0"/>
                </a:moveTo>
                <a:lnTo>
                  <a:pt x="3698917" y="0"/>
                </a:lnTo>
                <a:lnTo>
                  <a:pt x="3698917" y="1636726"/>
                </a:lnTo>
                <a:lnTo>
                  <a:pt x="0" y="1636726"/>
                </a:lnTo>
                <a:lnTo>
                  <a:pt x="0" y="0"/>
                </a:lnTo>
                <a:close/>
              </a:path>
            </a:pathLst>
          </a:custGeom>
          <a:blipFill rotWithShape="1">
            <a:blip r:embed="rId4">
              <a:alphaModFix/>
            </a:blip>
            <a:stretch>
              <a:fillRect t="-22969" b="-82113"/>
            </a:stretch>
          </a:blipFill>
          <a:ln>
            <a:noFill/>
          </a:ln>
        </p:spPr>
        <p:txBody>
          <a:bodyPr/>
          <a:lstStyle/>
          <a:p>
            <a:endParaRPr/>
          </a:p>
        </p:txBody>
      </p:sp>
      <p:sp>
        <p:nvSpPr>
          <p:cNvPr id="379" name="Google Shape;379;p34"/>
          <p:cNvSpPr txBox="1"/>
          <p:nvPr/>
        </p:nvSpPr>
        <p:spPr>
          <a:xfrm>
            <a:off x="1028700" y="1464812"/>
            <a:ext cx="7626900" cy="2948400"/>
          </a:xfrm>
          <a:prstGeom prst="rect">
            <a:avLst/>
          </a:prstGeom>
          <a:noFill/>
          <a:ln>
            <a:noFill/>
          </a:ln>
        </p:spPr>
        <p:txBody>
          <a:bodyPr spcFirstLastPara="1" wrap="square" lIns="0" tIns="0" rIns="0" bIns="0" anchor="t" anchorCtr="0">
            <a:spAutoFit/>
          </a:bodyPr>
          <a:lstStyle/>
          <a:p>
            <a:pPr marL="457200" lvl="0" indent="0" algn="l" rtl="0">
              <a:lnSpc>
                <a:spcPct val="115000"/>
              </a:lnSpc>
              <a:spcBef>
                <a:spcPts val="0"/>
              </a:spcBef>
              <a:spcAft>
                <a:spcPts val="0"/>
              </a:spcAft>
              <a:buNone/>
            </a:pPr>
            <a:r>
              <a:rPr lang="en-US" sz="6000">
                <a:solidFill>
                  <a:schemeClr val="dk1"/>
                </a:solidFill>
                <a:latin typeface="Poppins Black"/>
                <a:ea typeface="Poppins Black"/>
                <a:cs typeface="Poppins Black"/>
                <a:sym typeface="Poppins Black"/>
              </a:rPr>
              <a:t>References </a:t>
            </a:r>
            <a:endParaRPr sz="6000">
              <a:solidFill>
                <a:schemeClr val="dk1"/>
              </a:solidFill>
              <a:latin typeface="Poppins Black"/>
              <a:ea typeface="Poppins Black"/>
              <a:cs typeface="Poppins Black"/>
              <a:sym typeface="Poppins Black"/>
            </a:endParaRPr>
          </a:p>
          <a:p>
            <a:pPr marL="457200" lvl="0" indent="0" algn="l" rtl="0">
              <a:lnSpc>
                <a:spcPct val="115000"/>
              </a:lnSpc>
              <a:spcBef>
                <a:spcPts val="0"/>
              </a:spcBef>
              <a:spcAft>
                <a:spcPts val="0"/>
              </a:spcAft>
              <a:buNone/>
            </a:pPr>
            <a:endParaRPr sz="37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None/>
            </a:pPr>
            <a:endParaRPr sz="8000" b="1">
              <a:latin typeface="Poppins"/>
              <a:ea typeface="Poppins"/>
              <a:cs typeface="Poppins"/>
              <a:sym typeface="Poppins"/>
            </a:endParaRPr>
          </a:p>
        </p:txBody>
      </p:sp>
      <p:sp>
        <p:nvSpPr>
          <p:cNvPr id="380" name="Google Shape;380;p34"/>
          <p:cNvSpPr txBox="1"/>
          <p:nvPr/>
        </p:nvSpPr>
        <p:spPr>
          <a:xfrm>
            <a:off x="1028700" y="3578860"/>
            <a:ext cx="8723163" cy="301498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In conclusion, our audience analysis for Magic City Telecom turned raw campaign data into a clear, actionable strategy — identifying the segments, creative formats, and regions that drive measurable marketing return.</a:t>
            </a:r>
            <a:endParaRPr/>
          </a:p>
        </p:txBody>
      </p:sp>
      <p:sp>
        <p:nvSpPr>
          <p:cNvPr id="381" name="Google Shape;381;p34"/>
          <p:cNvSpPr txBox="1"/>
          <p:nvPr/>
        </p:nvSpPr>
        <p:spPr>
          <a:xfrm>
            <a:off x="1028700" y="7136209"/>
            <a:ext cx="8723163" cy="202438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Thank you to everyone involved in this project for their contributions and dedication. Together, we have achieved great milestones and set the stage for even greater accomplishments in the future.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85"/>
        <p:cNvGrpSpPr/>
        <p:nvPr/>
      </p:nvGrpSpPr>
      <p:grpSpPr>
        <a:xfrm>
          <a:off x="0" y="0"/>
          <a:ext cx="0" cy="0"/>
          <a:chOff x="0" y="0"/>
          <a:chExt cx="0" cy="0"/>
        </a:xfrm>
      </p:grpSpPr>
      <p:pic>
        <p:nvPicPr>
          <p:cNvPr id="386" name="Google Shape;386;p35"/>
          <p:cNvPicPr preferRelativeResize="0"/>
          <p:nvPr/>
        </p:nvPicPr>
        <p:blipFill rotWithShape="1">
          <a:blip r:embed="rId3">
            <a:alphaModFix/>
          </a:blip>
          <a:srcRect l="6102" r="6102"/>
          <a:stretch/>
        </p:blipFill>
        <p:spPr>
          <a:xfrm>
            <a:off x="11785449" y="0"/>
            <a:ext cx="6502552" cy="9258298"/>
          </a:xfrm>
          <a:prstGeom prst="rect">
            <a:avLst/>
          </a:prstGeom>
          <a:noFill/>
          <a:ln>
            <a:noFill/>
          </a:ln>
        </p:spPr>
      </p:pic>
      <p:grpSp>
        <p:nvGrpSpPr>
          <p:cNvPr id="387" name="Google Shape;387;p35"/>
          <p:cNvGrpSpPr/>
          <p:nvPr/>
        </p:nvGrpSpPr>
        <p:grpSpPr>
          <a:xfrm>
            <a:off x="0" y="-502802"/>
            <a:ext cx="10394463" cy="11292626"/>
            <a:chOff x="0" y="-38100"/>
            <a:chExt cx="2482319" cy="2696811"/>
          </a:xfrm>
        </p:grpSpPr>
        <p:sp>
          <p:nvSpPr>
            <p:cNvPr id="388" name="Google Shape;388;p35"/>
            <p:cNvSpPr/>
            <p:nvPr/>
          </p:nvSpPr>
          <p:spPr>
            <a:xfrm>
              <a:off x="0" y="0"/>
              <a:ext cx="2482319" cy="2658711"/>
            </a:xfrm>
            <a:custGeom>
              <a:avLst/>
              <a:gdLst/>
              <a:ahLst/>
              <a:cxnLst/>
              <a:rect l="l" t="t" r="r" b="b"/>
              <a:pathLst>
                <a:path w="2482319" h="2658711" extrusionOk="0">
                  <a:moveTo>
                    <a:pt x="0" y="0"/>
                  </a:moveTo>
                  <a:lnTo>
                    <a:pt x="2482319" y="0"/>
                  </a:lnTo>
                  <a:lnTo>
                    <a:pt x="2482319" y="2658711"/>
                  </a:lnTo>
                  <a:lnTo>
                    <a:pt x="0" y="2658711"/>
                  </a:lnTo>
                  <a:close/>
                </a:path>
              </a:pathLst>
            </a:custGeom>
            <a:solidFill>
              <a:srgbClr val="CFDBCF"/>
            </a:solidFill>
            <a:ln>
              <a:noFill/>
            </a:ln>
          </p:spPr>
          <p:txBody>
            <a:bodyPr/>
            <a:lstStyle/>
            <a:p>
              <a:endParaRPr lang="en-US"/>
            </a:p>
          </p:txBody>
        </p:sp>
        <p:sp>
          <p:nvSpPr>
            <p:cNvPr id="389" name="Google Shape;389;p35"/>
            <p:cNvSpPr txBox="1"/>
            <p:nvPr/>
          </p:nvSpPr>
          <p:spPr>
            <a:xfrm>
              <a:off x="0" y="-38100"/>
              <a:ext cx="2482200" cy="2696700"/>
            </a:xfrm>
            <a:prstGeom prst="rect">
              <a:avLst/>
            </a:prstGeom>
            <a:noFill/>
            <a:ln>
              <a:noFill/>
            </a:ln>
          </p:spPr>
          <p:txBody>
            <a:bodyPr spcFirstLastPara="1" wrap="square" lIns="53300" tIns="53300" rIns="53300" bIns="533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0" name="Google Shape;390;p35"/>
          <p:cNvSpPr/>
          <p:nvPr/>
        </p:nvSpPr>
        <p:spPr>
          <a:xfrm>
            <a:off x="14231934" y="8342226"/>
            <a:ext cx="3698917" cy="1636725"/>
          </a:xfrm>
          <a:custGeom>
            <a:avLst/>
            <a:gdLst/>
            <a:ahLst/>
            <a:cxnLst/>
            <a:rect l="l" t="t" r="r" b="b"/>
            <a:pathLst>
              <a:path w="3698917" h="1636725" extrusionOk="0">
                <a:moveTo>
                  <a:pt x="0" y="0"/>
                </a:moveTo>
                <a:lnTo>
                  <a:pt x="3698917" y="0"/>
                </a:lnTo>
                <a:lnTo>
                  <a:pt x="3698917" y="1636726"/>
                </a:lnTo>
                <a:lnTo>
                  <a:pt x="0" y="1636726"/>
                </a:lnTo>
                <a:lnTo>
                  <a:pt x="0" y="0"/>
                </a:lnTo>
                <a:close/>
              </a:path>
            </a:pathLst>
          </a:custGeom>
          <a:blipFill rotWithShape="1">
            <a:blip r:embed="rId4">
              <a:alphaModFix/>
            </a:blip>
            <a:stretch>
              <a:fillRect t="-22971" b="-82111"/>
            </a:stretch>
          </a:blipFill>
          <a:ln>
            <a:noFill/>
          </a:ln>
        </p:spPr>
        <p:txBody>
          <a:bodyPr/>
          <a:lstStyle/>
          <a:p>
            <a:endParaRPr/>
          </a:p>
        </p:txBody>
      </p:sp>
      <p:sp>
        <p:nvSpPr>
          <p:cNvPr id="391" name="Google Shape;391;p35"/>
          <p:cNvSpPr txBox="1"/>
          <p:nvPr/>
        </p:nvSpPr>
        <p:spPr>
          <a:xfrm>
            <a:off x="1028700" y="1464812"/>
            <a:ext cx="7626900" cy="923400"/>
          </a:xfrm>
          <a:prstGeom prst="rect">
            <a:avLst/>
          </a:prstGeom>
          <a:noFill/>
          <a:ln>
            <a:noFill/>
          </a:ln>
        </p:spPr>
        <p:txBody>
          <a:bodyPr spcFirstLastPara="1" wrap="square" lIns="0" tIns="0" rIns="0" bIns="0" anchor="t" anchorCtr="0">
            <a:spAutoFit/>
          </a:bodyPr>
          <a:lstStyle/>
          <a:p>
            <a:pPr marL="457200" lvl="0" indent="0" algn="l" rtl="0">
              <a:lnSpc>
                <a:spcPct val="115000"/>
              </a:lnSpc>
              <a:spcBef>
                <a:spcPts val="0"/>
              </a:spcBef>
              <a:spcAft>
                <a:spcPts val="0"/>
              </a:spcAft>
              <a:buNone/>
            </a:pPr>
            <a:r>
              <a:rPr lang="en-US" sz="6000">
                <a:solidFill>
                  <a:schemeClr val="dk1"/>
                </a:solidFill>
                <a:latin typeface="Poppins Black"/>
                <a:ea typeface="Poppins Black"/>
                <a:cs typeface="Poppins Black"/>
                <a:sym typeface="Poppins Black"/>
              </a:rPr>
              <a:t>Key Terms</a:t>
            </a:r>
            <a:endParaRPr sz="8000" b="1">
              <a:latin typeface="Poppins"/>
              <a:ea typeface="Poppins"/>
              <a:cs typeface="Poppins"/>
              <a:sym typeface="Poppins"/>
            </a:endParaRPr>
          </a:p>
        </p:txBody>
      </p:sp>
      <p:sp>
        <p:nvSpPr>
          <p:cNvPr id="392" name="Google Shape;392;p35"/>
          <p:cNvSpPr txBox="1"/>
          <p:nvPr/>
        </p:nvSpPr>
        <p:spPr>
          <a:xfrm>
            <a:off x="1028700" y="2916010"/>
            <a:ext cx="8723100" cy="6342300"/>
          </a:xfrm>
          <a:prstGeom prst="rect">
            <a:avLst/>
          </a:prstGeom>
          <a:noFill/>
          <a:ln>
            <a:noFill/>
          </a:ln>
        </p:spPr>
        <p:txBody>
          <a:bodyPr spcFirstLastPara="1" wrap="square" lIns="0" tIns="0" rIns="0" bIns="0" anchor="t" anchorCtr="0">
            <a:spAutoFit/>
          </a:bodyPr>
          <a:lstStyle/>
          <a:p>
            <a:pPr marL="457200" marR="0" lvl="0" indent="-355600" algn="just" rtl="0">
              <a:lnSpc>
                <a:spcPct val="140014"/>
              </a:lnSpc>
              <a:spcBef>
                <a:spcPts val="0"/>
              </a:spcBef>
              <a:spcAft>
                <a:spcPts val="0"/>
              </a:spcAft>
              <a:buClr>
                <a:srgbClr val="000000"/>
              </a:buClr>
              <a:buSzPts val="2000"/>
              <a:buFont typeface="Poppins"/>
              <a:buChar char="●"/>
            </a:pPr>
            <a:r>
              <a:rPr lang="en-US" sz="2000" b="1">
                <a:latin typeface="Poppins"/>
                <a:ea typeface="Poppins"/>
                <a:cs typeface="Poppins"/>
                <a:sym typeface="Poppins"/>
              </a:rPr>
              <a:t>B2B</a:t>
            </a:r>
            <a:r>
              <a:rPr lang="en-US" sz="2000">
                <a:latin typeface="Poppins"/>
                <a:ea typeface="Poppins"/>
                <a:cs typeface="Poppins"/>
                <a:sym typeface="Poppins"/>
              </a:rPr>
              <a:t> -</a:t>
            </a:r>
            <a:r>
              <a:rPr lang="en-US" sz="2000">
                <a:solidFill>
                  <a:schemeClr val="dk1"/>
                </a:solidFill>
                <a:latin typeface="Poppins"/>
                <a:ea typeface="Poppins"/>
                <a:cs typeface="Poppins"/>
                <a:sym typeface="Poppins"/>
              </a:rPr>
              <a:t>  a type of commerce where products, services, or information are exchanged between businesses, rather than between a business and a consumer. </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a:solidFill>
                  <a:schemeClr val="dk1"/>
                </a:solidFill>
                <a:latin typeface="Poppins"/>
                <a:ea typeface="Poppins"/>
                <a:cs typeface="Poppins"/>
                <a:sym typeface="Poppins"/>
              </a:rPr>
              <a:t>Cost Per Acquisition (CPA) = Total Ad Spend / Total Acquisitions</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a:solidFill>
                  <a:schemeClr val="dk1"/>
                </a:solidFill>
                <a:latin typeface="Poppins"/>
                <a:ea typeface="Poppins"/>
                <a:cs typeface="Poppins"/>
                <a:sym typeface="Poppins"/>
              </a:rPr>
              <a:t>CPC (Cost Per Click) = Total Ad Spend / Total Clicks</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a:solidFill>
                  <a:schemeClr val="dk1"/>
                </a:solidFill>
                <a:latin typeface="Poppins"/>
                <a:ea typeface="Poppins"/>
                <a:cs typeface="Poppins"/>
                <a:sym typeface="Poppins"/>
              </a:rPr>
              <a:t>CTR = Total Clicks / Total Impressions</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a:solidFill>
                  <a:schemeClr val="dk1"/>
                </a:solidFill>
                <a:latin typeface="Poppins"/>
                <a:ea typeface="Poppins"/>
                <a:cs typeface="Poppins"/>
                <a:sym typeface="Poppins"/>
              </a:rPr>
              <a:t>CVR = Total Conversions / Total Clicks</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b="1">
                <a:solidFill>
                  <a:schemeClr val="dk1"/>
                </a:solidFill>
                <a:latin typeface="Poppins"/>
                <a:ea typeface="Poppins"/>
                <a:cs typeface="Poppins"/>
                <a:sym typeface="Poppins"/>
              </a:rPr>
              <a:t>Audience Segmentation</a:t>
            </a:r>
            <a:endParaRPr sz="2000" b="1">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b="1">
                <a:solidFill>
                  <a:schemeClr val="dk1"/>
                </a:solidFill>
                <a:latin typeface="Poppins"/>
                <a:ea typeface="Poppins"/>
                <a:cs typeface="Poppins"/>
                <a:sym typeface="Poppins"/>
              </a:rPr>
              <a:t>Demographics - </a:t>
            </a:r>
            <a:r>
              <a:rPr lang="en-US" sz="2000">
                <a:solidFill>
                  <a:schemeClr val="dk1"/>
                </a:solidFill>
                <a:latin typeface="Poppins"/>
                <a:ea typeface="Poppins"/>
                <a:cs typeface="Poppins"/>
                <a:sym typeface="Poppins"/>
              </a:rPr>
              <a:t>Characteristics of an audience, such as age, gender, income, education level, location, etc.</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b="1">
                <a:solidFill>
                  <a:schemeClr val="dk1"/>
                </a:solidFill>
                <a:latin typeface="Poppins"/>
                <a:ea typeface="Poppins"/>
                <a:cs typeface="Poppins"/>
                <a:sym typeface="Poppins"/>
              </a:rPr>
              <a:t>A/B Testing - </a:t>
            </a:r>
            <a:r>
              <a:rPr lang="en-US" sz="2000">
                <a:solidFill>
                  <a:schemeClr val="dk1"/>
                </a:solidFill>
                <a:latin typeface="Poppins"/>
                <a:ea typeface="Poppins"/>
                <a:cs typeface="Poppins"/>
                <a:sym typeface="Poppins"/>
              </a:rPr>
              <a:t>Testing two versions of an ad or content to see which performs better with the audience.</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chemeClr val="dk1"/>
              </a:buClr>
              <a:buSzPts val="2000"/>
              <a:buFont typeface="Poppins"/>
              <a:buChar char="●"/>
            </a:pPr>
            <a:r>
              <a:rPr lang="en-US" sz="2000" b="1">
                <a:solidFill>
                  <a:schemeClr val="dk1"/>
                </a:solidFill>
              </a:rPr>
              <a:t>Audience Insights - </a:t>
            </a:r>
            <a:r>
              <a:rPr lang="en-US" sz="2000">
                <a:solidFill>
                  <a:schemeClr val="dk1"/>
                </a:solidFill>
              </a:rPr>
              <a:t>Observations derived from audience data that provide deeper understanding of audience behaviors, preferences, and needs.</a:t>
            </a:r>
            <a:endParaRPr sz="2000">
              <a:solidFill>
                <a:schemeClr val="dk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396"/>
        <p:cNvGrpSpPr/>
        <p:nvPr/>
      </p:nvGrpSpPr>
      <p:grpSpPr>
        <a:xfrm>
          <a:off x="0" y="0"/>
          <a:ext cx="0" cy="0"/>
          <a:chOff x="0" y="0"/>
          <a:chExt cx="0" cy="0"/>
        </a:xfrm>
      </p:grpSpPr>
      <p:pic>
        <p:nvPicPr>
          <p:cNvPr id="397" name="Google Shape;397;p36"/>
          <p:cNvPicPr preferRelativeResize="0"/>
          <p:nvPr/>
        </p:nvPicPr>
        <p:blipFill rotWithShape="1">
          <a:blip r:embed="rId3">
            <a:alphaModFix/>
          </a:blip>
          <a:srcRect l="6102" r="6102"/>
          <a:stretch/>
        </p:blipFill>
        <p:spPr>
          <a:xfrm>
            <a:off x="11785449" y="0"/>
            <a:ext cx="6502552" cy="9258298"/>
          </a:xfrm>
          <a:prstGeom prst="rect">
            <a:avLst/>
          </a:prstGeom>
          <a:noFill/>
          <a:ln>
            <a:noFill/>
          </a:ln>
        </p:spPr>
      </p:pic>
      <p:grpSp>
        <p:nvGrpSpPr>
          <p:cNvPr id="398" name="Google Shape;398;p36"/>
          <p:cNvGrpSpPr/>
          <p:nvPr/>
        </p:nvGrpSpPr>
        <p:grpSpPr>
          <a:xfrm>
            <a:off x="0" y="-502802"/>
            <a:ext cx="10394463" cy="11292626"/>
            <a:chOff x="0" y="-38100"/>
            <a:chExt cx="2482319" cy="2696811"/>
          </a:xfrm>
        </p:grpSpPr>
        <p:sp>
          <p:nvSpPr>
            <p:cNvPr id="399" name="Google Shape;399;p36"/>
            <p:cNvSpPr/>
            <p:nvPr/>
          </p:nvSpPr>
          <p:spPr>
            <a:xfrm>
              <a:off x="0" y="0"/>
              <a:ext cx="2482319" cy="2658711"/>
            </a:xfrm>
            <a:custGeom>
              <a:avLst/>
              <a:gdLst/>
              <a:ahLst/>
              <a:cxnLst/>
              <a:rect l="l" t="t" r="r" b="b"/>
              <a:pathLst>
                <a:path w="2482319" h="2658711" extrusionOk="0">
                  <a:moveTo>
                    <a:pt x="0" y="0"/>
                  </a:moveTo>
                  <a:lnTo>
                    <a:pt x="2482319" y="0"/>
                  </a:lnTo>
                  <a:lnTo>
                    <a:pt x="2482319" y="2658711"/>
                  </a:lnTo>
                  <a:lnTo>
                    <a:pt x="0" y="2658711"/>
                  </a:lnTo>
                  <a:close/>
                </a:path>
              </a:pathLst>
            </a:custGeom>
            <a:solidFill>
              <a:srgbClr val="CFDBCF"/>
            </a:solidFill>
            <a:ln>
              <a:noFill/>
            </a:ln>
          </p:spPr>
          <p:txBody>
            <a:bodyPr/>
            <a:lstStyle/>
            <a:p>
              <a:endParaRPr lang="en-US"/>
            </a:p>
          </p:txBody>
        </p:sp>
        <p:sp>
          <p:nvSpPr>
            <p:cNvPr id="400" name="Google Shape;400;p36"/>
            <p:cNvSpPr txBox="1"/>
            <p:nvPr/>
          </p:nvSpPr>
          <p:spPr>
            <a:xfrm>
              <a:off x="0" y="-38100"/>
              <a:ext cx="2482200" cy="2696700"/>
            </a:xfrm>
            <a:prstGeom prst="rect">
              <a:avLst/>
            </a:prstGeom>
            <a:noFill/>
            <a:ln>
              <a:noFill/>
            </a:ln>
          </p:spPr>
          <p:txBody>
            <a:bodyPr spcFirstLastPara="1" wrap="square" lIns="53300" tIns="53300" rIns="53300" bIns="533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1" name="Google Shape;401;p36"/>
          <p:cNvSpPr/>
          <p:nvPr/>
        </p:nvSpPr>
        <p:spPr>
          <a:xfrm>
            <a:off x="14231934" y="8342226"/>
            <a:ext cx="3698917" cy="1636725"/>
          </a:xfrm>
          <a:custGeom>
            <a:avLst/>
            <a:gdLst/>
            <a:ahLst/>
            <a:cxnLst/>
            <a:rect l="l" t="t" r="r" b="b"/>
            <a:pathLst>
              <a:path w="3698917" h="1636725" extrusionOk="0">
                <a:moveTo>
                  <a:pt x="0" y="0"/>
                </a:moveTo>
                <a:lnTo>
                  <a:pt x="3698917" y="0"/>
                </a:lnTo>
                <a:lnTo>
                  <a:pt x="3698917" y="1636726"/>
                </a:lnTo>
                <a:lnTo>
                  <a:pt x="0" y="1636726"/>
                </a:lnTo>
                <a:lnTo>
                  <a:pt x="0" y="0"/>
                </a:lnTo>
                <a:close/>
              </a:path>
            </a:pathLst>
          </a:custGeom>
          <a:blipFill rotWithShape="1">
            <a:blip r:embed="rId4">
              <a:alphaModFix/>
            </a:blip>
            <a:stretch>
              <a:fillRect t="-22971" b="-82111"/>
            </a:stretch>
          </a:blipFill>
          <a:ln>
            <a:noFill/>
          </a:ln>
        </p:spPr>
        <p:txBody>
          <a:bodyPr/>
          <a:lstStyle/>
          <a:p>
            <a:endParaRPr/>
          </a:p>
        </p:txBody>
      </p:sp>
      <p:sp>
        <p:nvSpPr>
          <p:cNvPr id="402" name="Google Shape;402;p36"/>
          <p:cNvSpPr txBox="1"/>
          <p:nvPr/>
        </p:nvSpPr>
        <p:spPr>
          <a:xfrm>
            <a:off x="1028700" y="1464812"/>
            <a:ext cx="7626900" cy="923400"/>
          </a:xfrm>
          <a:prstGeom prst="rect">
            <a:avLst/>
          </a:prstGeom>
          <a:noFill/>
          <a:ln>
            <a:noFill/>
          </a:ln>
        </p:spPr>
        <p:txBody>
          <a:bodyPr spcFirstLastPara="1" wrap="square" lIns="0" tIns="0" rIns="0" bIns="0" anchor="t" anchorCtr="0">
            <a:spAutoFit/>
          </a:bodyPr>
          <a:lstStyle/>
          <a:p>
            <a:pPr marL="457200" lvl="0" indent="0" algn="l" rtl="0">
              <a:lnSpc>
                <a:spcPct val="115000"/>
              </a:lnSpc>
              <a:spcBef>
                <a:spcPts val="0"/>
              </a:spcBef>
              <a:spcAft>
                <a:spcPts val="0"/>
              </a:spcAft>
              <a:buNone/>
            </a:pPr>
            <a:r>
              <a:rPr lang="en-US" sz="6000">
                <a:solidFill>
                  <a:schemeClr val="dk1"/>
                </a:solidFill>
                <a:latin typeface="Poppins Black"/>
                <a:ea typeface="Poppins Black"/>
                <a:cs typeface="Poppins Black"/>
                <a:sym typeface="Poppins Black"/>
              </a:rPr>
              <a:t>Key Terms</a:t>
            </a:r>
            <a:endParaRPr sz="8000" b="1">
              <a:latin typeface="Poppins"/>
              <a:ea typeface="Poppins"/>
              <a:cs typeface="Poppins"/>
              <a:sym typeface="Poppins"/>
            </a:endParaRPr>
          </a:p>
        </p:txBody>
      </p:sp>
      <p:sp>
        <p:nvSpPr>
          <p:cNvPr id="403" name="Google Shape;403;p36"/>
          <p:cNvSpPr txBox="1"/>
          <p:nvPr/>
        </p:nvSpPr>
        <p:spPr>
          <a:xfrm>
            <a:off x="1028700" y="3578860"/>
            <a:ext cx="8723100" cy="2031900"/>
          </a:xfrm>
          <a:prstGeom prst="rect">
            <a:avLst/>
          </a:prstGeom>
          <a:noFill/>
          <a:ln>
            <a:noFill/>
          </a:ln>
        </p:spPr>
        <p:txBody>
          <a:bodyPr spcFirstLastPara="1" wrap="square" lIns="0" tIns="0" rIns="0" bIns="0" anchor="t" anchorCtr="0">
            <a:spAutoFit/>
          </a:bodyPr>
          <a:lstStyle/>
          <a:p>
            <a:pPr marL="457200" marR="0" lvl="0" indent="-355600" algn="just" rtl="0">
              <a:lnSpc>
                <a:spcPct val="140014"/>
              </a:lnSpc>
              <a:spcBef>
                <a:spcPts val="0"/>
              </a:spcBef>
              <a:spcAft>
                <a:spcPts val="0"/>
              </a:spcAft>
              <a:buClr>
                <a:srgbClr val="000000"/>
              </a:buClr>
              <a:buSzPts val="2000"/>
              <a:buFont typeface="Poppins"/>
              <a:buChar char="●"/>
            </a:pPr>
            <a:r>
              <a:rPr lang="en-US" sz="2000" b="1">
                <a:solidFill>
                  <a:schemeClr val="dk1"/>
                </a:solidFill>
                <a:latin typeface="Poppins"/>
                <a:ea typeface="Poppins"/>
                <a:cs typeface="Poppins"/>
                <a:sym typeface="Poppins"/>
              </a:rPr>
              <a:t>Reach - </a:t>
            </a:r>
            <a:r>
              <a:rPr lang="en-US" sz="2000">
                <a:solidFill>
                  <a:schemeClr val="dk1"/>
                </a:solidFill>
                <a:latin typeface="Poppins"/>
                <a:ea typeface="Poppins"/>
                <a:cs typeface="Poppins"/>
                <a:sym typeface="Poppins"/>
              </a:rPr>
              <a:t>The total number of unique users who saw an ad or piece of content.</a:t>
            </a:r>
            <a:endParaRPr sz="2000">
              <a:solidFill>
                <a:schemeClr val="dk1"/>
              </a:solidFill>
              <a:latin typeface="Poppins"/>
              <a:ea typeface="Poppins"/>
              <a:cs typeface="Poppins"/>
              <a:sym typeface="Poppins"/>
            </a:endParaRPr>
          </a:p>
          <a:p>
            <a:pPr marL="457200" marR="0" lvl="0" indent="-355600" algn="just" rtl="0">
              <a:lnSpc>
                <a:spcPct val="140014"/>
              </a:lnSpc>
              <a:spcBef>
                <a:spcPts val="0"/>
              </a:spcBef>
              <a:spcAft>
                <a:spcPts val="0"/>
              </a:spcAft>
              <a:buClr>
                <a:srgbClr val="000000"/>
              </a:buClr>
              <a:buSzPts val="2000"/>
              <a:buFont typeface="Poppins"/>
              <a:buChar char="●"/>
            </a:pPr>
            <a:r>
              <a:rPr lang="en-US" sz="2000" b="1">
                <a:solidFill>
                  <a:schemeClr val="dk1"/>
                </a:solidFill>
                <a:latin typeface="Poppins"/>
                <a:ea typeface="Poppins"/>
                <a:cs typeface="Poppins"/>
                <a:sym typeface="Poppins"/>
              </a:rPr>
              <a:t>Psychographics - </a:t>
            </a:r>
            <a:r>
              <a:rPr lang="en-US" sz="1100">
                <a:solidFill>
                  <a:schemeClr val="dk1"/>
                </a:solidFill>
              </a:rPr>
              <a:t> </a:t>
            </a:r>
            <a:r>
              <a:rPr lang="en-US" sz="2000">
                <a:solidFill>
                  <a:schemeClr val="dk1"/>
                </a:solidFill>
                <a:latin typeface="Poppins"/>
                <a:ea typeface="Poppins"/>
                <a:cs typeface="Poppins"/>
                <a:sym typeface="Poppins"/>
              </a:rPr>
              <a:t>Attributes related to an audience’s lifestyle, interests, values, and attitudes.</a:t>
            </a:r>
            <a:endParaRPr sz="2000">
              <a:solidFill>
                <a:schemeClr val="dk1"/>
              </a:solidFill>
              <a:latin typeface="Poppins"/>
              <a:ea typeface="Poppins"/>
              <a:cs typeface="Poppins"/>
              <a:sym typeface="Poppins"/>
            </a:endParaRPr>
          </a:p>
          <a:p>
            <a:pPr marL="457200" marR="0" lvl="0" indent="0" algn="just" rtl="0">
              <a:lnSpc>
                <a:spcPct val="140014"/>
              </a:lnSpc>
              <a:spcBef>
                <a:spcPts val="0"/>
              </a:spcBef>
              <a:spcAft>
                <a:spcPts val="0"/>
              </a:spcAft>
              <a:buNone/>
            </a:pPr>
            <a:endParaRPr sz="2000">
              <a:solidFill>
                <a:schemeClr val="dk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407"/>
        <p:cNvGrpSpPr/>
        <p:nvPr/>
      </p:nvGrpSpPr>
      <p:grpSpPr>
        <a:xfrm>
          <a:off x="0" y="0"/>
          <a:ext cx="0" cy="0"/>
          <a:chOff x="0" y="0"/>
          <a:chExt cx="0" cy="0"/>
        </a:xfrm>
      </p:grpSpPr>
      <p:grpSp>
        <p:nvGrpSpPr>
          <p:cNvPr id="408" name="Google Shape;408;p37"/>
          <p:cNvGrpSpPr/>
          <p:nvPr/>
        </p:nvGrpSpPr>
        <p:grpSpPr>
          <a:xfrm>
            <a:off x="3208605" y="6172200"/>
            <a:ext cx="3086100" cy="3086100"/>
            <a:chOff x="0" y="0"/>
            <a:chExt cx="812800" cy="812800"/>
          </a:xfrm>
        </p:grpSpPr>
        <p:sp>
          <p:nvSpPr>
            <p:cNvPr id="409" name="Google Shape;409;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1" name="Google Shape;411;p37"/>
          <p:cNvSpPr/>
          <p:nvPr/>
        </p:nvSpPr>
        <p:spPr>
          <a:xfrm>
            <a:off x="6931255" y="7682791"/>
            <a:ext cx="319546" cy="319546"/>
          </a:xfrm>
          <a:custGeom>
            <a:avLst/>
            <a:gdLst/>
            <a:ahLst/>
            <a:cxnLst/>
            <a:rect l="l" t="t" r="r" b="b"/>
            <a:pathLst>
              <a:path w="319546" h="319546" extrusionOk="0">
                <a:moveTo>
                  <a:pt x="0" y="0"/>
                </a:moveTo>
                <a:lnTo>
                  <a:pt x="319546" y="0"/>
                </a:lnTo>
                <a:lnTo>
                  <a:pt x="319546" y="319546"/>
                </a:lnTo>
                <a:lnTo>
                  <a:pt x="0" y="319546"/>
                </a:lnTo>
                <a:lnTo>
                  <a:pt x="0" y="0"/>
                </a:lnTo>
                <a:close/>
              </a:path>
            </a:pathLst>
          </a:custGeom>
          <a:blipFill rotWithShape="1">
            <a:blip r:embed="rId3">
              <a:alphaModFix/>
            </a:blip>
            <a:stretch>
              <a:fillRect/>
            </a:stretch>
          </a:blipFill>
          <a:ln>
            <a:noFill/>
          </a:ln>
        </p:spPr>
        <p:txBody>
          <a:bodyPr/>
          <a:lstStyle/>
          <a:p>
            <a:endParaRPr/>
          </a:p>
        </p:txBody>
      </p:sp>
      <p:sp>
        <p:nvSpPr>
          <p:cNvPr id="412" name="Google Shape;412;p37"/>
          <p:cNvSpPr/>
          <p:nvPr/>
        </p:nvSpPr>
        <p:spPr>
          <a:xfrm>
            <a:off x="6908148" y="8276112"/>
            <a:ext cx="365760" cy="365760"/>
          </a:xfrm>
          <a:custGeom>
            <a:avLst/>
            <a:gdLst/>
            <a:ahLst/>
            <a:cxnLst/>
            <a:rect l="l" t="t" r="r" b="b"/>
            <a:pathLst>
              <a:path w="365760" h="365760" extrusionOk="0">
                <a:moveTo>
                  <a:pt x="0" y="0"/>
                </a:moveTo>
                <a:lnTo>
                  <a:pt x="365760" y="0"/>
                </a:lnTo>
                <a:lnTo>
                  <a:pt x="365760" y="365760"/>
                </a:lnTo>
                <a:lnTo>
                  <a:pt x="0" y="365760"/>
                </a:lnTo>
                <a:lnTo>
                  <a:pt x="0" y="0"/>
                </a:lnTo>
                <a:close/>
              </a:path>
            </a:pathLst>
          </a:custGeom>
          <a:blipFill rotWithShape="1">
            <a:blip r:embed="rId4">
              <a:alphaModFix/>
            </a:blip>
            <a:stretch>
              <a:fillRect/>
            </a:stretch>
          </a:blipFill>
          <a:ln>
            <a:noFill/>
          </a:ln>
        </p:spPr>
        <p:txBody>
          <a:bodyPr/>
          <a:lstStyle/>
          <a:p>
            <a:endParaRPr/>
          </a:p>
        </p:txBody>
      </p:sp>
      <p:sp>
        <p:nvSpPr>
          <p:cNvPr id="413" name="Google Shape;413;p37"/>
          <p:cNvSpPr/>
          <p:nvPr/>
        </p:nvSpPr>
        <p:spPr>
          <a:xfrm>
            <a:off x="6970725" y="8903559"/>
            <a:ext cx="240606" cy="343723"/>
          </a:xfrm>
          <a:custGeom>
            <a:avLst/>
            <a:gdLst/>
            <a:ahLst/>
            <a:cxnLst/>
            <a:rect l="l" t="t" r="r" b="b"/>
            <a:pathLst>
              <a:path w="240606" h="343723" extrusionOk="0">
                <a:moveTo>
                  <a:pt x="0" y="0"/>
                </a:moveTo>
                <a:lnTo>
                  <a:pt x="240606" y="0"/>
                </a:lnTo>
                <a:lnTo>
                  <a:pt x="240606" y="343722"/>
                </a:lnTo>
                <a:lnTo>
                  <a:pt x="0" y="343722"/>
                </a:lnTo>
                <a:lnTo>
                  <a:pt x="0" y="0"/>
                </a:lnTo>
                <a:close/>
              </a:path>
            </a:pathLst>
          </a:custGeom>
          <a:blipFill rotWithShape="1">
            <a:blip r:embed="rId5">
              <a:alphaModFix/>
            </a:blip>
            <a:stretch>
              <a:fillRect/>
            </a:stretch>
          </a:blipFill>
          <a:ln>
            <a:noFill/>
          </a:ln>
        </p:spPr>
        <p:txBody>
          <a:bodyPr/>
          <a:lstStyle/>
          <a:p>
            <a:endParaRPr/>
          </a:p>
        </p:txBody>
      </p:sp>
      <p:sp>
        <p:nvSpPr>
          <p:cNvPr id="414" name="Google Shape;414;p37"/>
          <p:cNvSpPr/>
          <p:nvPr/>
        </p:nvSpPr>
        <p:spPr>
          <a:xfrm>
            <a:off x="-2447958" y="-312678"/>
            <a:ext cx="6953316" cy="6953287"/>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16710" r="-12497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txBox="1"/>
          <p:nvPr/>
        </p:nvSpPr>
        <p:spPr>
          <a:xfrm>
            <a:off x="5231495" y="3167343"/>
            <a:ext cx="12027900" cy="320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Questions/feedback</a:t>
            </a:r>
            <a:endParaRPr sz="8000">
              <a:solidFill>
                <a:schemeClr val="dk1"/>
              </a:solidFill>
              <a:latin typeface="Poppins Black"/>
              <a:ea typeface="Poppins Black"/>
              <a:cs typeface="Poppins Black"/>
              <a:sym typeface="Poppins Black"/>
            </a:endParaRPr>
          </a:p>
          <a:p>
            <a:pPr marL="0" marR="0" lvl="0" indent="0" algn="l" rtl="0">
              <a:lnSpc>
                <a:spcPct val="100000"/>
              </a:lnSpc>
              <a:spcBef>
                <a:spcPts val="0"/>
              </a:spcBef>
              <a:spcAft>
                <a:spcPts val="0"/>
              </a:spcAft>
              <a:buNone/>
            </a:pPr>
            <a:endParaRPr sz="12799" b="1">
              <a:latin typeface="Poppins"/>
              <a:ea typeface="Poppins"/>
              <a:cs typeface="Poppins"/>
              <a:sym typeface="Poppins"/>
            </a:endParaRPr>
          </a:p>
        </p:txBody>
      </p:sp>
      <p:sp>
        <p:nvSpPr>
          <p:cNvPr id="416" name="Google Shape;416;p37"/>
          <p:cNvSpPr/>
          <p:nvPr/>
        </p:nvSpPr>
        <p:spPr>
          <a:xfrm>
            <a:off x="13078319" y="6798170"/>
            <a:ext cx="4554518" cy="45544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t="-25046" b="-2504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37"/>
          <p:cNvGrpSpPr/>
          <p:nvPr/>
        </p:nvGrpSpPr>
        <p:grpSpPr>
          <a:xfrm>
            <a:off x="1028700" y="7382314"/>
            <a:ext cx="1390650" cy="1390650"/>
            <a:chOff x="0" y="0"/>
            <a:chExt cx="812800" cy="812800"/>
          </a:xfrm>
        </p:grpSpPr>
        <p:sp>
          <p:nvSpPr>
            <p:cNvPr id="418" name="Google Shape;418;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0" name="Google Shape;420;p37"/>
          <p:cNvGrpSpPr/>
          <p:nvPr/>
        </p:nvGrpSpPr>
        <p:grpSpPr>
          <a:xfrm>
            <a:off x="16744950" y="4781550"/>
            <a:ext cx="2550871" cy="2550871"/>
            <a:chOff x="0" y="0"/>
            <a:chExt cx="812800" cy="812800"/>
          </a:xfrm>
        </p:grpSpPr>
        <p:sp>
          <p:nvSpPr>
            <p:cNvPr id="421" name="Google Shape;421;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3" name="Google Shape;423;p37"/>
          <p:cNvGrpSpPr/>
          <p:nvPr/>
        </p:nvGrpSpPr>
        <p:grpSpPr>
          <a:xfrm>
            <a:off x="15355578" y="5352659"/>
            <a:ext cx="1028700" cy="1028700"/>
            <a:chOff x="0" y="0"/>
            <a:chExt cx="812800" cy="812800"/>
          </a:xfrm>
        </p:grpSpPr>
        <p:sp>
          <p:nvSpPr>
            <p:cNvPr id="424" name="Google Shape;424;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p37"/>
          <p:cNvSpPr/>
          <p:nvPr/>
        </p:nvSpPr>
        <p:spPr>
          <a:xfrm rot="5400000">
            <a:off x="16862649" y="232461"/>
            <a:ext cx="266021" cy="1274354"/>
          </a:xfrm>
          <a:custGeom>
            <a:avLst/>
            <a:gdLst/>
            <a:ahLst/>
            <a:cxnLst/>
            <a:rect l="l" t="t" r="r" b="b"/>
            <a:pathLst>
              <a:path w="266021" h="1274354" extrusionOk="0">
                <a:moveTo>
                  <a:pt x="0" y="0"/>
                </a:moveTo>
                <a:lnTo>
                  <a:pt x="266021" y="0"/>
                </a:lnTo>
                <a:lnTo>
                  <a:pt x="266021" y="1274355"/>
                </a:lnTo>
                <a:lnTo>
                  <a:pt x="0" y="1274355"/>
                </a:lnTo>
                <a:lnTo>
                  <a:pt x="0" y="0"/>
                </a:lnTo>
                <a:close/>
              </a:path>
            </a:pathLst>
          </a:custGeom>
          <a:blipFill rotWithShape="1">
            <a:blip r:embed="rId8">
              <a:alphaModFix/>
            </a:blip>
            <a:stretch>
              <a:fillRect/>
            </a:stretch>
          </a:blipFill>
          <a:ln>
            <a:noFill/>
          </a:ln>
        </p:spPr>
        <p:txBody>
          <a:bodyPr/>
          <a:lstStyle/>
          <a:p>
            <a:endParaRPr/>
          </a:p>
        </p:txBody>
      </p:sp>
      <p:sp>
        <p:nvSpPr>
          <p:cNvPr id="427" name="Google Shape;427;p37"/>
          <p:cNvSpPr/>
          <p:nvPr/>
        </p:nvSpPr>
        <p:spPr>
          <a:xfrm rot="5400000">
            <a:off x="16862649" y="550584"/>
            <a:ext cx="266021" cy="1274354"/>
          </a:xfrm>
          <a:custGeom>
            <a:avLst/>
            <a:gdLst/>
            <a:ahLst/>
            <a:cxnLst/>
            <a:rect l="l" t="t" r="r" b="b"/>
            <a:pathLst>
              <a:path w="266021" h="1274354" extrusionOk="0">
                <a:moveTo>
                  <a:pt x="0" y="0"/>
                </a:moveTo>
                <a:lnTo>
                  <a:pt x="266021" y="0"/>
                </a:lnTo>
                <a:lnTo>
                  <a:pt x="266021" y="1274355"/>
                </a:lnTo>
                <a:lnTo>
                  <a:pt x="0" y="1274355"/>
                </a:lnTo>
                <a:lnTo>
                  <a:pt x="0" y="0"/>
                </a:lnTo>
                <a:close/>
              </a:path>
            </a:pathLst>
          </a:custGeom>
          <a:blipFill rotWithShape="1">
            <a:blip r:embed="rId8">
              <a:alphaModFix/>
            </a:blip>
            <a:stretch>
              <a:fillRect/>
            </a:stretch>
          </a:blipFill>
          <a:ln>
            <a:noFill/>
          </a:ln>
        </p:spPr>
        <p:txBody>
          <a:bodyPr/>
          <a:lstStyle/>
          <a:p>
            <a:endParaRPr/>
          </a:p>
        </p:txBody>
      </p:sp>
      <p:sp>
        <p:nvSpPr>
          <p:cNvPr id="428" name="Google Shape;428;p37"/>
          <p:cNvSpPr txBox="1"/>
          <p:nvPr/>
        </p:nvSpPr>
        <p:spPr>
          <a:xfrm>
            <a:off x="7397936" y="7650159"/>
            <a:ext cx="5066940" cy="3752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Poppins"/>
                <a:ea typeface="Poppins"/>
                <a:cs typeface="Poppins"/>
                <a:sym typeface="Poppins"/>
              </a:rPr>
              <a:t>linkedin.com/in/delmanuelcruz</a:t>
            </a:r>
            <a:endParaRPr/>
          </a:p>
        </p:txBody>
      </p:sp>
      <p:sp>
        <p:nvSpPr>
          <p:cNvPr id="429" name="Google Shape;429;p37"/>
          <p:cNvSpPr txBox="1"/>
          <p:nvPr/>
        </p:nvSpPr>
        <p:spPr>
          <a:xfrm>
            <a:off x="7397936" y="8266587"/>
            <a:ext cx="5066940" cy="3752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Poppins"/>
                <a:ea typeface="Poppins"/>
                <a:cs typeface="Poppins"/>
                <a:sym typeface="Poppins"/>
              </a:rPr>
              <a:t>(954) 204-7025</a:t>
            </a:r>
            <a:endParaRPr/>
          </a:p>
        </p:txBody>
      </p:sp>
      <p:sp>
        <p:nvSpPr>
          <p:cNvPr id="430" name="Google Shape;430;p37"/>
          <p:cNvSpPr txBox="1"/>
          <p:nvPr/>
        </p:nvSpPr>
        <p:spPr>
          <a:xfrm>
            <a:off x="7397936" y="8883015"/>
            <a:ext cx="5066940" cy="3752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Poppins"/>
                <a:ea typeface="Poppins"/>
                <a:cs typeface="Poppins"/>
                <a:sym typeface="Poppins"/>
              </a:rPr>
              <a:t>delmanuelcruz@gmail.com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24"/>
        <p:cNvGrpSpPr/>
        <p:nvPr/>
      </p:nvGrpSpPr>
      <p:grpSpPr>
        <a:xfrm>
          <a:off x="0" y="0"/>
          <a:ext cx="0" cy="0"/>
          <a:chOff x="0" y="0"/>
          <a:chExt cx="0" cy="0"/>
        </a:xfrm>
      </p:grpSpPr>
      <p:grpSp>
        <p:nvGrpSpPr>
          <p:cNvPr id="125" name="Google Shape;125;p15"/>
          <p:cNvGrpSpPr/>
          <p:nvPr/>
        </p:nvGrpSpPr>
        <p:grpSpPr>
          <a:xfrm>
            <a:off x="1104300" y="4128227"/>
            <a:ext cx="3777175" cy="4857923"/>
            <a:chOff x="0" y="-38100"/>
            <a:chExt cx="994805" cy="1127259"/>
          </a:xfrm>
        </p:grpSpPr>
        <p:sp>
          <p:nvSpPr>
            <p:cNvPr id="126" name="Google Shape;126;p15"/>
            <p:cNvSpPr/>
            <p:nvPr/>
          </p:nvSpPr>
          <p:spPr>
            <a:xfrm>
              <a:off x="0" y="0"/>
              <a:ext cx="994805" cy="1089159"/>
            </a:xfrm>
            <a:custGeom>
              <a:avLst/>
              <a:gdLst/>
              <a:ahLst/>
              <a:cxnLst/>
              <a:rect l="l" t="t" r="r" b="b"/>
              <a:pathLst>
                <a:path w="994805" h="1089159" extrusionOk="0">
                  <a:moveTo>
                    <a:pt x="51242" y="0"/>
                  </a:moveTo>
                  <a:lnTo>
                    <a:pt x="943564" y="0"/>
                  </a:lnTo>
                  <a:cubicBezTo>
                    <a:pt x="957154" y="0"/>
                    <a:pt x="970187" y="5399"/>
                    <a:pt x="979797" y="15008"/>
                  </a:cubicBezTo>
                  <a:cubicBezTo>
                    <a:pt x="989407" y="24618"/>
                    <a:pt x="994805" y="37652"/>
                    <a:pt x="994805" y="51242"/>
                  </a:cubicBezTo>
                  <a:lnTo>
                    <a:pt x="994805" y="1037917"/>
                  </a:lnTo>
                  <a:cubicBezTo>
                    <a:pt x="994805" y="1051508"/>
                    <a:pt x="989407" y="1064541"/>
                    <a:pt x="979797" y="1074151"/>
                  </a:cubicBezTo>
                  <a:cubicBezTo>
                    <a:pt x="970187" y="1083760"/>
                    <a:pt x="957154" y="1089159"/>
                    <a:pt x="943564" y="1089159"/>
                  </a:cubicBezTo>
                  <a:lnTo>
                    <a:pt x="51242" y="1089159"/>
                  </a:lnTo>
                  <a:cubicBezTo>
                    <a:pt x="37652" y="1089159"/>
                    <a:pt x="24618" y="1083760"/>
                    <a:pt x="15008" y="1074151"/>
                  </a:cubicBezTo>
                  <a:cubicBezTo>
                    <a:pt x="5399" y="1064541"/>
                    <a:pt x="0" y="1051508"/>
                    <a:pt x="0" y="1037917"/>
                  </a:cubicBezTo>
                  <a:lnTo>
                    <a:pt x="0" y="51242"/>
                  </a:lnTo>
                  <a:cubicBezTo>
                    <a:pt x="0" y="37652"/>
                    <a:pt x="5399" y="24618"/>
                    <a:pt x="15008" y="15008"/>
                  </a:cubicBezTo>
                  <a:cubicBezTo>
                    <a:pt x="24618" y="5399"/>
                    <a:pt x="37652" y="0"/>
                    <a:pt x="51242"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txBox="1"/>
            <p:nvPr/>
          </p:nvSpPr>
          <p:spPr>
            <a:xfrm>
              <a:off x="0" y="-38100"/>
              <a:ext cx="994805" cy="1127259"/>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15"/>
          <p:cNvGrpSpPr/>
          <p:nvPr/>
        </p:nvGrpSpPr>
        <p:grpSpPr>
          <a:xfrm>
            <a:off x="1855872" y="3057489"/>
            <a:ext cx="2274295" cy="2170728"/>
            <a:chOff x="-156812" y="-5088"/>
            <a:chExt cx="6663624" cy="6360176"/>
          </a:xfrm>
        </p:grpSpPr>
        <p:sp>
          <p:nvSpPr>
            <p:cNvPr id="129" name="Google Shape;129;p15"/>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284320" y="415956"/>
              <a:ext cx="5781360" cy="5518089"/>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3">
                <a:alphaModFix/>
              </a:blip>
              <a:stretch>
                <a:fillRect l="222" t="-24999" r="222" b="-24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15"/>
          <p:cNvGrpSpPr/>
          <p:nvPr/>
        </p:nvGrpSpPr>
        <p:grpSpPr>
          <a:xfrm>
            <a:off x="5135425" y="4128226"/>
            <a:ext cx="3777175" cy="4857923"/>
            <a:chOff x="0" y="-38100"/>
            <a:chExt cx="994805" cy="1127259"/>
          </a:xfrm>
        </p:grpSpPr>
        <p:sp>
          <p:nvSpPr>
            <p:cNvPr id="132" name="Google Shape;132;p15"/>
            <p:cNvSpPr/>
            <p:nvPr/>
          </p:nvSpPr>
          <p:spPr>
            <a:xfrm>
              <a:off x="0" y="0"/>
              <a:ext cx="994805" cy="1089159"/>
            </a:xfrm>
            <a:custGeom>
              <a:avLst/>
              <a:gdLst/>
              <a:ahLst/>
              <a:cxnLst/>
              <a:rect l="l" t="t" r="r" b="b"/>
              <a:pathLst>
                <a:path w="994805" h="1089159" extrusionOk="0">
                  <a:moveTo>
                    <a:pt x="51242" y="0"/>
                  </a:moveTo>
                  <a:lnTo>
                    <a:pt x="943564" y="0"/>
                  </a:lnTo>
                  <a:cubicBezTo>
                    <a:pt x="957154" y="0"/>
                    <a:pt x="970187" y="5399"/>
                    <a:pt x="979797" y="15008"/>
                  </a:cubicBezTo>
                  <a:cubicBezTo>
                    <a:pt x="989407" y="24618"/>
                    <a:pt x="994805" y="37652"/>
                    <a:pt x="994805" y="51242"/>
                  </a:cubicBezTo>
                  <a:lnTo>
                    <a:pt x="994805" y="1037917"/>
                  </a:lnTo>
                  <a:cubicBezTo>
                    <a:pt x="994805" y="1051508"/>
                    <a:pt x="989407" y="1064541"/>
                    <a:pt x="979797" y="1074151"/>
                  </a:cubicBezTo>
                  <a:cubicBezTo>
                    <a:pt x="970187" y="1083760"/>
                    <a:pt x="957154" y="1089159"/>
                    <a:pt x="943564" y="1089159"/>
                  </a:cubicBezTo>
                  <a:lnTo>
                    <a:pt x="51242" y="1089159"/>
                  </a:lnTo>
                  <a:cubicBezTo>
                    <a:pt x="37652" y="1089159"/>
                    <a:pt x="24618" y="1083760"/>
                    <a:pt x="15008" y="1074151"/>
                  </a:cubicBezTo>
                  <a:cubicBezTo>
                    <a:pt x="5399" y="1064541"/>
                    <a:pt x="0" y="1051508"/>
                    <a:pt x="0" y="1037917"/>
                  </a:cubicBezTo>
                  <a:lnTo>
                    <a:pt x="0" y="51242"/>
                  </a:lnTo>
                  <a:cubicBezTo>
                    <a:pt x="0" y="37652"/>
                    <a:pt x="5399" y="24618"/>
                    <a:pt x="15008" y="15008"/>
                  </a:cubicBezTo>
                  <a:cubicBezTo>
                    <a:pt x="24618" y="5399"/>
                    <a:pt x="37652" y="0"/>
                    <a:pt x="51242"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p:nvPr/>
          </p:nvSpPr>
          <p:spPr>
            <a:xfrm>
              <a:off x="0" y="-38100"/>
              <a:ext cx="994805" cy="1127259"/>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5"/>
          <p:cNvGrpSpPr/>
          <p:nvPr/>
        </p:nvGrpSpPr>
        <p:grpSpPr>
          <a:xfrm>
            <a:off x="5916747" y="3057489"/>
            <a:ext cx="2274295" cy="2170728"/>
            <a:chOff x="-156812" y="-5088"/>
            <a:chExt cx="6663624" cy="6360176"/>
          </a:xfrm>
        </p:grpSpPr>
        <p:sp>
          <p:nvSpPr>
            <p:cNvPr id="135" name="Google Shape;135;p15"/>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284320" y="415956"/>
              <a:ext cx="5781360" cy="5518089"/>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4">
                <a:alphaModFix/>
              </a:blip>
              <a:stretch>
                <a:fillRect l="222" t="-24999" r="222" b="-24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5"/>
          <p:cNvGrpSpPr/>
          <p:nvPr/>
        </p:nvGrpSpPr>
        <p:grpSpPr>
          <a:xfrm>
            <a:off x="9226050" y="4128226"/>
            <a:ext cx="3777175" cy="4857923"/>
            <a:chOff x="0" y="-38100"/>
            <a:chExt cx="994805" cy="1127259"/>
          </a:xfrm>
        </p:grpSpPr>
        <p:sp>
          <p:nvSpPr>
            <p:cNvPr id="138" name="Google Shape;138;p15"/>
            <p:cNvSpPr/>
            <p:nvPr/>
          </p:nvSpPr>
          <p:spPr>
            <a:xfrm>
              <a:off x="0" y="0"/>
              <a:ext cx="994805" cy="1089159"/>
            </a:xfrm>
            <a:custGeom>
              <a:avLst/>
              <a:gdLst/>
              <a:ahLst/>
              <a:cxnLst/>
              <a:rect l="l" t="t" r="r" b="b"/>
              <a:pathLst>
                <a:path w="994805" h="1089159" extrusionOk="0">
                  <a:moveTo>
                    <a:pt x="51242" y="0"/>
                  </a:moveTo>
                  <a:lnTo>
                    <a:pt x="943564" y="0"/>
                  </a:lnTo>
                  <a:cubicBezTo>
                    <a:pt x="957154" y="0"/>
                    <a:pt x="970187" y="5399"/>
                    <a:pt x="979797" y="15008"/>
                  </a:cubicBezTo>
                  <a:cubicBezTo>
                    <a:pt x="989407" y="24618"/>
                    <a:pt x="994805" y="37652"/>
                    <a:pt x="994805" y="51242"/>
                  </a:cubicBezTo>
                  <a:lnTo>
                    <a:pt x="994805" y="1037917"/>
                  </a:lnTo>
                  <a:cubicBezTo>
                    <a:pt x="994805" y="1051508"/>
                    <a:pt x="989407" y="1064541"/>
                    <a:pt x="979797" y="1074151"/>
                  </a:cubicBezTo>
                  <a:cubicBezTo>
                    <a:pt x="970187" y="1083760"/>
                    <a:pt x="957154" y="1089159"/>
                    <a:pt x="943564" y="1089159"/>
                  </a:cubicBezTo>
                  <a:lnTo>
                    <a:pt x="51242" y="1089159"/>
                  </a:lnTo>
                  <a:cubicBezTo>
                    <a:pt x="37652" y="1089159"/>
                    <a:pt x="24618" y="1083760"/>
                    <a:pt x="15008" y="1074151"/>
                  </a:cubicBezTo>
                  <a:cubicBezTo>
                    <a:pt x="5399" y="1064541"/>
                    <a:pt x="0" y="1051508"/>
                    <a:pt x="0" y="1037917"/>
                  </a:cubicBezTo>
                  <a:lnTo>
                    <a:pt x="0" y="51242"/>
                  </a:lnTo>
                  <a:cubicBezTo>
                    <a:pt x="0" y="37652"/>
                    <a:pt x="5399" y="24618"/>
                    <a:pt x="15008" y="15008"/>
                  </a:cubicBezTo>
                  <a:cubicBezTo>
                    <a:pt x="24618" y="5399"/>
                    <a:pt x="37652" y="0"/>
                    <a:pt x="51242"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p:nvPr/>
          </p:nvSpPr>
          <p:spPr>
            <a:xfrm>
              <a:off x="0" y="-38100"/>
              <a:ext cx="994805" cy="1127259"/>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0" name="Google Shape;140;p15"/>
          <p:cNvGrpSpPr/>
          <p:nvPr/>
        </p:nvGrpSpPr>
        <p:grpSpPr>
          <a:xfrm>
            <a:off x="9977622" y="3057489"/>
            <a:ext cx="2274295" cy="2170728"/>
            <a:chOff x="-156812" y="-5088"/>
            <a:chExt cx="6663624" cy="6360176"/>
          </a:xfrm>
        </p:grpSpPr>
        <p:sp>
          <p:nvSpPr>
            <p:cNvPr id="141" name="Google Shape;141;p15"/>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284320" y="415956"/>
              <a:ext cx="5781360" cy="5518089"/>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5">
                <a:alphaModFix/>
              </a:blip>
              <a:stretch>
                <a:fillRect l="222" t="-6503" r="222" b="-435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5"/>
          <p:cNvGrpSpPr/>
          <p:nvPr/>
        </p:nvGrpSpPr>
        <p:grpSpPr>
          <a:xfrm>
            <a:off x="13286925" y="4084576"/>
            <a:ext cx="3777175" cy="4857923"/>
            <a:chOff x="0" y="-38100"/>
            <a:chExt cx="994805" cy="1127259"/>
          </a:xfrm>
        </p:grpSpPr>
        <p:sp>
          <p:nvSpPr>
            <p:cNvPr id="144" name="Google Shape;144;p15"/>
            <p:cNvSpPr/>
            <p:nvPr/>
          </p:nvSpPr>
          <p:spPr>
            <a:xfrm>
              <a:off x="0" y="0"/>
              <a:ext cx="994805" cy="1089159"/>
            </a:xfrm>
            <a:custGeom>
              <a:avLst/>
              <a:gdLst/>
              <a:ahLst/>
              <a:cxnLst/>
              <a:rect l="l" t="t" r="r" b="b"/>
              <a:pathLst>
                <a:path w="994805" h="1089159" extrusionOk="0">
                  <a:moveTo>
                    <a:pt x="51242" y="0"/>
                  </a:moveTo>
                  <a:lnTo>
                    <a:pt x="943564" y="0"/>
                  </a:lnTo>
                  <a:cubicBezTo>
                    <a:pt x="957154" y="0"/>
                    <a:pt x="970187" y="5399"/>
                    <a:pt x="979797" y="15008"/>
                  </a:cubicBezTo>
                  <a:cubicBezTo>
                    <a:pt x="989407" y="24618"/>
                    <a:pt x="994805" y="37652"/>
                    <a:pt x="994805" y="51242"/>
                  </a:cubicBezTo>
                  <a:lnTo>
                    <a:pt x="994805" y="1037917"/>
                  </a:lnTo>
                  <a:cubicBezTo>
                    <a:pt x="994805" y="1051508"/>
                    <a:pt x="989407" y="1064541"/>
                    <a:pt x="979797" y="1074151"/>
                  </a:cubicBezTo>
                  <a:cubicBezTo>
                    <a:pt x="970187" y="1083760"/>
                    <a:pt x="957154" y="1089159"/>
                    <a:pt x="943564" y="1089159"/>
                  </a:cubicBezTo>
                  <a:lnTo>
                    <a:pt x="51242" y="1089159"/>
                  </a:lnTo>
                  <a:cubicBezTo>
                    <a:pt x="37652" y="1089159"/>
                    <a:pt x="24618" y="1083760"/>
                    <a:pt x="15008" y="1074151"/>
                  </a:cubicBezTo>
                  <a:cubicBezTo>
                    <a:pt x="5399" y="1064541"/>
                    <a:pt x="0" y="1051508"/>
                    <a:pt x="0" y="1037917"/>
                  </a:cubicBezTo>
                  <a:lnTo>
                    <a:pt x="0" y="51242"/>
                  </a:lnTo>
                  <a:cubicBezTo>
                    <a:pt x="0" y="37652"/>
                    <a:pt x="5399" y="24618"/>
                    <a:pt x="15008" y="15008"/>
                  </a:cubicBezTo>
                  <a:cubicBezTo>
                    <a:pt x="24618" y="5399"/>
                    <a:pt x="37652" y="0"/>
                    <a:pt x="51242" y="0"/>
                  </a:cubicBezTo>
                  <a:close/>
                </a:path>
              </a:pathLst>
            </a:custGeom>
            <a:solidFill>
              <a:srgbClr val="CFD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p:nvPr/>
          </p:nvSpPr>
          <p:spPr>
            <a:xfrm>
              <a:off x="0" y="-38100"/>
              <a:ext cx="994805" cy="1127259"/>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15"/>
          <p:cNvGrpSpPr/>
          <p:nvPr/>
        </p:nvGrpSpPr>
        <p:grpSpPr>
          <a:xfrm>
            <a:off x="14038497" y="3013839"/>
            <a:ext cx="2274295" cy="2170728"/>
            <a:chOff x="-156812" y="-5088"/>
            <a:chExt cx="6663624" cy="6360176"/>
          </a:xfrm>
        </p:grpSpPr>
        <p:sp>
          <p:nvSpPr>
            <p:cNvPr id="147" name="Google Shape;147;p15"/>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D8A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284320" y="415956"/>
              <a:ext cx="5781360" cy="5518089"/>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6">
                <a:alphaModFix/>
              </a:blip>
              <a:stretch>
                <a:fillRect l="222" t="-16345" r="222" b="-336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5"/>
          <p:cNvSpPr txBox="1"/>
          <p:nvPr/>
        </p:nvSpPr>
        <p:spPr>
          <a:xfrm>
            <a:off x="1760850" y="710625"/>
            <a:ext cx="147663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0" b="1" i="0" u="none" strike="noStrike" cap="none">
                <a:solidFill>
                  <a:srgbClr val="000000"/>
                </a:solidFill>
                <a:latin typeface="Poppins"/>
                <a:ea typeface="Poppins"/>
                <a:cs typeface="Poppins"/>
                <a:sym typeface="Poppins"/>
              </a:rPr>
              <a:t>Our </a:t>
            </a:r>
            <a:r>
              <a:rPr lang="en-US" sz="8000" b="1">
                <a:latin typeface="Poppins"/>
                <a:ea typeface="Poppins"/>
                <a:cs typeface="Poppins"/>
                <a:sym typeface="Poppins"/>
              </a:rPr>
              <a:t>Audience Analyst </a:t>
            </a:r>
            <a:r>
              <a:rPr lang="en-US" sz="8000" b="1" i="0" u="none" strike="noStrike" cap="none">
                <a:solidFill>
                  <a:srgbClr val="000000"/>
                </a:solidFill>
                <a:latin typeface="Poppins"/>
                <a:ea typeface="Poppins"/>
                <a:cs typeface="Poppins"/>
                <a:sym typeface="Poppins"/>
              </a:rPr>
              <a:t>Team</a:t>
            </a:r>
            <a:endParaRPr/>
          </a:p>
        </p:txBody>
      </p:sp>
      <p:sp>
        <p:nvSpPr>
          <p:cNvPr id="150" name="Google Shape;150;p15"/>
          <p:cNvSpPr txBox="1"/>
          <p:nvPr/>
        </p:nvSpPr>
        <p:spPr>
          <a:xfrm>
            <a:off x="1163785" y="5473850"/>
            <a:ext cx="3658200" cy="430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799" b="1">
                <a:latin typeface="Poppins"/>
                <a:ea typeface="Poppins"/>
                <a:cs typeface="Poppins"/>
                <a:sym typeface="Poppins"/>
              </a:rPr>
              <a:t>Laurianne Apollon</a:t>
            </a:r>
            <a:endParaRPr/>
          </a:p>
        </p:txBody>
      </p:sp>
      <p:sp>
        <p:nvSpPr>
          <p:cNvPr id="151" name="Google Shape;151;p15"/>
          <p:cNvSpPr txBox="1"/>
          <p:nvPr/>
        </p:nvSpPr>
        <p:spPr>
          <a:xfrm>
            <a:off x="1299100" y="6284538"/>
            <a:ext cx="3480000" cy="1680900"/>
          </a:xfrm>
          <a:prstGeom prst="rect">
            <a:avLst/>
          </a:prstGeom>
          <a:noFill/>
          <a:ln>
            <a:noFill/>
          </a:ln>
        </p:spPr>
        <p:txBody>
          <a:bodyPr spcFirstLastPara="1" wrap="square" lIns="0" tIns="0" rIns="0" bIns="0" anchor="t" anchorCtr="0">
            <a:spAutoFit/>
          </a:bodyPr>
          <a:lstStyle/>
          <a:p>
            <a:pPr marL="0" marR="0" lvl="0" indent="0" algn="l" rtl="0">
              <a:lnSpc>
                <a:spcPct val="140017"/>
              </a:lnSpc>
              <a:spcBef>
                <a:spcPts val="0"/>
              </a:spcBef>
              <a:spcAft>
                <a:spcPts val="0"/>
              </a:spcAft>
              <a:buNone/>
            </a:pPr>
            <a:r>
              <a:rPr lang="en-US" sz="2100" b="1">
                <a:latin typeface="Poppins"/>
                <a:ea typeface="Poppins"/>
                <a:cs typeface="Poppins"/>
                <a:sym typeface="Poppins"/>
              </a:rPr>
              <a:t>Major:</a:t>
            </a:r>
            <a:r>
              <a:rPr lang="en-US" sz="2100">
                <a:latin typeface="Poppins"/>
                <a:ea typeface="Poppins"/>
                <a:cs typeface="Poppins"/>
                <a:sym typeface="Poppins"/>
              </a:rPr>
              <a:t> Public Relations/Cyber security</a:t>
            </a:r>
            <a:endParaRPr sz="2100">
              <a:latin typeface="Poppins"/>
              <a:ea typeface="Poppins"/>
              <a:cs typeface="Poppins"/>
              <a:sym typeface="Poppins"/>
            </a:endParaRPr>
          </a:p>
          <a:p>
            <a:pPr marL="0" marR="0" lvl="0" indent="0" algn="l" rtl="0">
              <a:lnSpc>
                <a:spcPct val="140017"/>
              </a:lnSpc>
              <a:spcBef>
                <a:spcPts val="0"/>
              </a:spcBef>
              <a:spcAft>
                <a:spcPts val="0"/>
              </a:spcAft>
              <a:buNone/>
            </a:pPr>
            <a:br>
              <a:rPr lang="en-US" sz="2100">
                <a:latin typeface="Poppins"/>
                <a:ea typeface="Poppins"/>
                <a:cs typeface="Poppins"/>
                <a:sym typeface="Poppins"/>
              </a:rPr>
            </a:br>
            <a:r>
              <a:rPr lang="en-US" sz="2100" b="1">
                <a:latin typeface="Poppins"/>
                <a:ea typeface="Poppins"/>
                <a:cs typeface="Poppins"/>
                <a:sym typeface="Poppins"/>
              </a:rPr>
              <a:t>Favorite DA Tool:</a:t>
            </a:r>
            <a:r>
              <a:rPr lang="en-US" sz="2100" b="0" i="0" u="none" strike="noStrike" cap="none">
                <a:solidFill>
                  <a:srgbClr val="000000"/>
                </a:solidFill>
                <a:latin typeface="Poppins"/>
                <a:ea typeface="Poppins"/>
                <a:cs typeface="Poppins"/>
                <a:sym typeface="Poppins"/>
              </a:rPr>
              <a:t> </a:t>
            </a:r>
            <a:r>
              <a:rPr lang="en-US" sz="2100">
                <a:latin typeface="Poppins"/>
                <a:ea typeface="Poppins"/>
                <a:cs typeface="Poppins"/>
                <a:sym typeface="Poppins"/>
              </a:rPr>
              <a:t>Excel</a:t>
            </a:r>
            <a:endParaRPr sz="2100"/>
          </a:p>
        </p:txBody>
      </p:sp>
      <p:sp>
        <p:nvSpPr>
          <p:cNvPr id="152" name="Google Shape;152;p15"/>
          <p:cNvSpPr txBox="1"/>
          <p:nvPr/>
        </p:nvSpPr>
        <p:spPr>
          <a:xfrm>
            <a:off x="5557738" y="5473867"/>
            <a:ext cx="2991900" cy="430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en-US" sz="2799" b="1">
                <a:solidFill>
                  <a:schemeClr val="dk1"/>
                </a:solidFill>
                <a:latin typeface="Poppins"/>
                <a:ea typeface="Poppins"/>
                <a:cs typeface="Poppins"/>
                <a:sym typeface="Poppins"/>
              </a:rPr>
              <a:t>Del Cruz</a:t>
            </a:r>
            <a:endParaRPr/>
          </a:p>
        </p:txBody>
      </p:sp>
      <p:sp>
        <p:nvSpPr>
          <p:cNvPr id="153" name="Google Shape;153;p15"/>
          <p:cNvSpPr txBox="1"/>
          <p:nvPr/>
        </p:nvSpPr>
        <p:spPr>
          <a:xfrm>
            <a:off x="5359963" y="6343612"/>
            <a:ext cx="3387600" cy="2133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a:solidFill>
                  <a:schemeClr val="dk1"/>
                </a:solidFill>
                <a:latin typeface="Poppins"/>
                <a:ea typeface="Poppins"/>
                <a:cs typeface="Poppins"/>
                <a:sym typeface="Poppins"/>
              </a:rPr>
              <a:t>Major:</a:t>
            </a:r>
            <a:r>
              <a:rPr lang="en-US" sz="2100">
                <a:latin typeface="Poppins"/>
                <a:ea typeface="Poppins"/>
                <a:cs typeface="Poppins"/>
                <a:sym typeface="Poppins"/>
              </a:rPr>
              <a:t>International Relations/Latin Globalization in Latin America</a:t>
            </a:r>
            <a:endParaRPr sz="2100">
              <a:latin typeface="Poppins"/>
              <a:ea typeface="Poppins"/>
              <a:cs typeface="Poppins"/>
              <a:sym typeface="Poppins"/>
            </a:endParaRPr>
          </a:p>
          <a:p>
            <a:pPr marL="0" marR="0" lvl="0" indent="0" algn="l" rtl="0">
              <a:lnSpc>
                <a:spcPct val="140000"/>
              </a:lnSpc>
              <a:spcBef>
                <a:spcPts val="0"/>
              </a:spcBef>
              <a:spcAft>
                <a:spcPts val="0"/>
              </a:spcAft>
              <a:buNone/>
            </a:pPr>
            <a:r>
              <a:rPr lang="en-US" sz="2100" b="1">
                <a:latin typeface="Poppins"/>
                <a:ea typeface="Poppins"/>
                <a:cs typeface="Poppins"/>
                <a:sym typeface="Poppins"/>
              </a:rPr>
              <a:t>Favorite DA tool</a:t>
            </a:r>
            <a:r>
              <a:rPr lang="en-US" sz="2100">
                <a:latin typeface="Poppins"/>
                <a:ea typeface="Poppins"/>
                <a:cs typeface="Poppins"/>
                <a:sym typeface="Poppins"/>
              </a:rPr>
              <a:t>: Tableau</a:t>
            </a:r>
            <a:endParaRPr/>
          </a:p>
        </p:txBody>
      </p:sp>
      <p:sp>
        <p:nvSpPr>
          <p:cNvPr id="154" name="Google Shape;154;p15"/>
          <p:cNvSpPr txBox="1"/>
          <p:nvPr/>
        </p:nvSpPr>
        <p:spPr>
          <a:xfrm>
            <a:off x="9470148" y="5650080"/>
            <a:ext cx="3288900" cy="430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en-US" sz="2799" b="1">
                <a:solidFill>
                  <a:schemeClr val="dk1"/>
                </a:solidFill>
                <a:latin typeface="Poppins"/>
                <a:ea typeface="Poppins"/>
                <a:cs typeface="Poppins"/>
                <a:sym typeface="Poppins"/>
              </a:rPr>
              <a:t>Tabriya Joseph</a:t>
            </a:r>
            <a:endParaRPr/>
          </a:p>
        </p:txBody>
      </p:sp>
      <p:sp>
        <p:nvSpPr>
          <p:cNvPr id="155" name="Google Shape;155;p15"/>
          <p:cNvSpPr txBox="1"/>
          <p:nvPr/>
        </p:nvSpPr>
        <p:spPr>
          <a:xfrm>
            <a:off x="9470148" y="6294060"/>
            <a:ext cx="3288900" cy="16809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chemeClr val="dk1"/>
              </a:buClr>
              <a:buFont typeface="Arial"/>
              <a:buNone/>
            </a:pPr>
            <a:r>
              <a:rPr lang="en-US" sz="2100" b="1">
                <a:solidFill>
                  <a:schemeClr val="dk1"/>
                </a:solidFill>
                <a:latin typeface="Poppins"/>
                <a:ea typeface="Poppins"/>
                <a:cs typeface="Poppins"/>
                <a:sym typeface="Poppins"/>
              </a:rPr>
              <a:t>Major: </a:t>
            </a:r>
            <a:r>
              <a:rPr lang="en-US" sz="2100">
                <a:solidFill>
                  <a:schemeClr val="dk1"/>
                </a:solidFill>
                <a:latin typeface="Poppins"/>
                <a:ea typeface="Poppins"/>
                <a:cs typeface="Poppins"/>
                <a:sym typeface="Poppins"/>
              </a:rPr>
              <a:t>Event Management</a:t>
            </a:r>
            <a:endParaRPr sz="2100">
              <a:solidFill>
                <a:schemeClr val="dk1"/>
              </a:solidFill>
              <a:latin typeface="Poppins"/>
              <a:ea typeface="Poppins"/>
              <a:cs typeface="Poppins"/>
              <a:sym typeface="Poppins"/>
            </a:endParaRPr>
          </a:p>
          <a:p>
            <a:pPr marL="0" lvl="0" indent="0" algn="l" rtl="0">
              <a:lnSpc>
                <a:spcPct val="140000"/>
              </a:lnSpc>
              <a:spcBef>
                <a:spcPts val="0"/>
              </a:spcBef>
              <a:spcAft>
                <a:spcPts val="0"/>
              </a:spcAft>
              <a:buClr>
                <a:schemeClr val="dk1"/>
              </a:buClr>
              <a:buFont typeface="Arial"/>
              <a:buNone/>
            </a:pPr>
            <a:endParaRPr sz="2100">
              <a:solidFill>
                <a:schemeClr val="dk1"/>
              </a:solidFill>
              <a:latin typeface="Poppins"/>
              <a:ea typeface="Poppins"/>
              <a:cs typeface="Poppins"/>
              <a:sym typeface="Poppins"/>
            </a:endParaRPr>
          </a:p>
          <a:p>
            <a:pPr marL="0" lvl="0" indent="0" algn="l" rtl="0">
              <a:lnSpc>
                <a:spcPct val="140017"/>
              </a:lnSpc>
              <a:spcBef>
                <a:spcPts val="0"/>
              </a:spcBef>
              <a:spcAft>
                <a:spcPts val="0"/>
              </a:spcAft>
              <a:buClr>
                <a:schemeClr val="dk1"/>
              </a:buClr>
              <a:buFont typeface="Arial"/>
              <a:buNone/>
            </a:pPr>
            <a:r>
              <a:rPr lang="en-US" sz="2100" b="1">
                <a:solidFill>
                  <a:schemeClr val="dk1"/>
                </a:solidFill>
                <a:latin typeface="Poppins"/>
                <a:ea typeface="Poppins"/>
                <a:cs typeface="Poppins"/>
                <a:sym typeface="Poppins"/>
              </a:rPr>
              <a:t>Favorite DA Tool: </a:t>
            </a:r>
            <a:r>
              <a:rPr lang="en-US" sz="2100">
                <a:solidFill>
                  <a:schemeClr val="dk1"/>
                </a:solidFill>
                <a:latin typeface="Poppins"/>
                <a:ea typeface="Poppins"/>
                <a:cs typeface="Poppins"/>
                <a:sym typeface="Poppins"/>
              </a:rPr>
              <a:t>Excel</a:t>
            </a:r>
            <a:endParaRPr sz="2100">
              <a:latin typeface="Poppins"/>
              <a:ea typeface="Poppins"/>
              <a:cs typeface="Poppins"/>
              <a:sym typeface="Poppins"/>
            </a:endParaRPr>
          </a:p>
        </p:txBody>
      </p:sp>
      <p:sp>
        <p:nvSpPr>
          <p:cNvPr id="156" name="Google Shape;156;p15"/>
          <p:cNvSpPr txBox="1"/>
          <p:nvPr/>
        </p:nvSpPr>
        <p:spPr>
          <a:xfrm>
            <a:off x="13481724" y="5606430"/>
            <a:ext cx="3387600" cy="430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799" b="1">
                <a:latin typeface="Poppins"/>
                <a:ea typeface="Poppins"/>
                <a:cs typeface="Poppins"/>
                <a:sym typeface="Poppins"/>
              </a:rPr>
              <a:t>Sabrina Mehu</a:t>
            </a:r>
            <a:endParaRPr/>
          </a:p>
        </p:txBody>
      </p:sp>
      <p:sp>
        <p:nvSpPr>
          <p:cNvPr id="157" name="Google Shape;157;p15"/>
          <p:cNvSpPr txBox="1"/>
          <p:nvPr/>
        </p:nvSpPr>
        <p:spPr>
          <a:xfrm>
            <a:off x="13377050" y="6250425"/>
            <a:ext cx="3480000" cy="2133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a:latin typeface="Poppins"/>
                <a:ea typeface="Poppins"/>
                <a:cs typeface="Poppins"/>
                <a:sym typeface="Poppins"/>
              </a:rPr>
              <a:t>Major: </a:t>
            </a:r>
            <a:r>
              <a:rPr lang="en-US" sz="2100">
                <a:latin typeface="Poppins"/>
                <a:ea typeface="Poppins"/>
                <a:cs typeface="Poppins"/>
                <a:sym typeface="Poppins"/>
              </a:rPr>
              <a:t>Hospitality &amp; Tourism Management </a:t>
            </a:r>
            <a:endParaRPr sz="2100">
              <a:latin typeface="Poppins"/>
              <a:ea typeface="Poppins"/>
              <a:cs typeface="Poppins"/>
              <a:sym typeface="Poppins"/>
            </a:endParaRPr>
          </a:p>
          <a:p>
            <a:pPr marL="0" marR="0" lvl="0" indent="0" algn="l" rtl="0">
              <a:lnSpc>
                <a:spcPct val="140000"/>
              </a:lnSpc>
              <a:spcBef>
                <a:spcPts val="0"/>
              </a:spcBef>
              <a:spcAft>
                <a:spcPts val="0"/>
              </a:spcAft>
              <a:buNone/>
            </a:pPr>
            <a:endParaRPr sz="2100">
              <a:latin typeface="Poppins"/>
              <a:ea typeface="Poppins"/>
              <a:cs typeface="Poppins"/>
              <a:sym typeface="Poppins"/>
            </a:endParaRPr>
          </a:p>
          <a:p>
            <a:pPr marL="0" marR="0" lvl="0" indent="0" algn="just" rtl="0">
              <a:lnSpc>
                <a:spcPct val="140000"/>
              </a:lnSpc>
              <a:spcBef>
                <a:spcPts val="0"/>
              </a:spcBef>
              <a:spcAft>
                <a:spcPts val="0"/>
              </a:spcAft>
              <a:buNone/>
            </a:pPr>
            <a:r>
              <a:rPr lang="en-US" sz="2100" b="1">
                <a:latin typeface="Poppins"/>
                <a:ea typeface="Poppins"/>
                <a:cs typeface="Poppins"/>
                <a:sym typeface="Poppins"/>
              </a:rPr>
              <a:t>Favorite DA Tool:</a:t>
            </a:r>
            <a:r>
              <a:rPr lang="en-US" sz="2100">
                <a:latin typeface="Poppins"/>
                <a:ea typeface="Poppins"/>
                <a:cs typeface="Poppins"/>
                <a:sym typeface="Poppins"/>
              </a:rPr>
              <a:t>Tableau</a:t>
            </a:r>
            <a:endParaRPr sz="2100">
              <a:latin typeface="Poppins"/>
              <a:ea typeface="Poppins"/>
              <a:cs typeface="Poppins"/>
              <a:sym typeface="Poppins"/>
            </a:endParaRPr>
          </a:p>
          <a:p>
            <a:pPr marL="0" marR="0" lvl="0" indent="0" algn="just" rtl="0">
              <a:lnSpc>
                <a:spcPct val="140000"/>
              </a:lnSpc>
              <a:spcBef>
                <a:spcPts val="0"/>
              </a:spcBef>
              <a:spcAft>
                <a:spcPts val="0"/>
              </a:spcAft>
              <a:buNone/>
            </a:pPr>
            <a:endParaRPr sz="21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61"/>
        <p:cNvGrpSpPr/>
        <p:nvPr/>
      </p:nvGrpSpPr>
      <p:grpSpPr>
        <a:xfrm>
          <a:off x="0" y="0"/>
          <a:ext cx="0" cy="0"/>
          <a:chOff x="0" y="0"/>
          <a:chExt cx="0" cy="0"/>
        </a:xfrm>
      </p:grpSpPr>
      <p:pic>
        <p:nvPicPr>
          <p:cNvPr id="162" name="Google Shape;162;p16"/>
          <p:cNvPicPr preferRelativeResize="0"/>
          <p:nvPr/>
        </p:nvPicPr>
        <p:blipFill rotWithShape="1">
          <a:blip r:embed="rId3">
            <a:alphaModFix/>
          </a:blip>
          <a:srcRect l="7015" r="7015"/>
          <a:stretch/>
        </p:blipFill>
        <p:spPr>
          <a:xfrm>
            <a:off x="566729" y="625509"/>
            <a:ext cx="5780879" cy="4482914"/>
          </a:xfrm>
          <a:prstGeom prst="rect">
            <a:avLst/>
          </a:prstGeom>
          <a:noFill/>
          <a:ln>
            <a:noFill/>
          </a:ln>
        </p:spPr>
      </p:pic>
      <p:pic>
        <p:nvPicPr>
          <p:cNvPr id="163" name="Google Shape;163;p16"/>
          <p:cNvPicPr preferRelativeResize="0"/>
          <p:nvPr/>
        </p:nvPicPr>
        <p:blipFill rotWithShape="1">
          <a:blip r:embed="rId4">
            <a:alphaModFix/>
          </a:blip>
          <a:srcRect l="17629" r="17629"/>
          <a:stretch/>
        </p:blipFill>
        <p:spPr>
          <a:xfrm>
            <a:off x="1523321" y="3718077"/>
            <a:ext cx="5780879" cy="5952818"/>
          </a:xfrm>
          <a:prstGeom prst="rect">
            <a:avLst/>
          </a:prstGeom>
          <a:noFill/>
          <a:ln>
            <a:noFill/>
          </a:ln>
        </p:spPr>
      </p:pic>
      <p:grpSp>
        <p:nvGrpSpPr>
          <p:cNvPr id="164" name="Google Shape;164;p16"/>
          <p:cNvGrpSpPr/>
          <p:nvPr/>
        </p:nvGrpSpPr>
        <p:grpSpPr>
          <a:xfrm>
            <a:off x="7991798" y="-452687"/>
            <a:ext cx="10688156" cy="11047783"/>
            <a:chOff x="0" y="-38100"/>
            <a:chExt cx="2814969" cy="2909685"/>
          </a:xfrm>
        </p:grpSpPr>
        <p:sp>
          <p:nvSpPr>
            <p:cNvPr id="165" name="Google Shape;165;p16"/>
            <p:cNvSpPr/>
            <p:nvPr/>
          </p:nvSpPr>
          <p:spPr>
            <a:xfrm>
              <a:off x="0" y="0"/>
              <a:ext cx="2814969" cy="2871585"/>
            </a:xfrm>
            <a:custGeom>
              <a:avLst/>
              <a:gdLst/>
              <a:ahLst/>
              <a:cxnLst/>
              <a:rect l="l" t="t" r="r" b="b"/>
              <a:pathLst>
                <a:path w="2814969" h="2871585" extrusionOk="0">
                  <a:moveTo>
                    <a:pt x="0" y="0"/>
                  </a:moveTo>
                  <a:lnTo>
                    <a:pt x="2814969" y="0"/>
                  </a:lnTo>
                  <a:lnTo>
                    <a:pt x="2814969" y="2871585"/>
                  </a:lnTo>
                  <a:lnTo>
                    <a:pt x="0" y="2871585"/>
                  </a:lnTo>
                  <a:close/>
                </a:path>
              </a:pathLst>
            </a:custGeom>
            <a:solidFill>
              <a:srgbClr val="CFDBCF"/>
            </a:solidFill>
            <a:ln>
              <a:noFill/>
            </a:ln>
          </p:spPr>
          <p:txBody>
            <a:bodyPr/>
            <a:lstStyle/>
            <a:p>
              <a:endParaRPr lang="en-US"/>
            </a:p>
          </p:txBody>
        </p:sp>
        <p:sp>
          <p:nvSpPr>
            <p:cNvPr id="166" name="Google Shape;166;p16"/>
            <p:cNvSpPr txBox="1"/>
            <p:nvPr/>
          </p:nvSpPr>
          <p:spPr>
            <a:xfrm>
              <a:off x="0" y="-38100"/>
              <a:ext cx="2814969" cy="2909685"/>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16"/>
          <p:cNvSpPr/>
          <p:nvPr/>
        </p:nvSpPr>
        <p:spPr>
          <a:xfrm>
            <a:off x="5813163" y="368935"/>
            <a:ext cx="2982073" cy="1319530"/>
          </a:xfrm>
          <a:custGeom>
            <a:avLst/>
            <a:gdLst/>
            <a:ahLst/>
            <a:cxnLst/>
            <a:rect l="l" t="t" r="r" b="b"/>
            <a:pathLst>
              <a:path w="2982073" h="1319530" extrusionOk="0">
                <a:moveTo>
                  <a:pt x="0" y="0"/>
                </a:moveTo>
                <a:lnTo>
                  <a:pt x="2982073" y="0"/>
                </a:lnTo>
                <a:lnTo>
                  <a:pt x="2982073" y="1319530"/>
                </a:lnTo>
                <a:lnTo>
                  <a:pt x="0" y="1319530"/>
                </a:lnTo>
                <a:lnTo>
                  <a:pt x="0" y="0"/>
                </a:lnTo>
                <a:close/>
              </a:path>
            </a:pathLst>
          </a:custGeom>
          <a:blipFill rotWithShape="1">
            <a:blip r:embed="rId5">
              <a:alphaModFix/>
            </a:blip>
            <a:stretch>
              <a:fillRect t="-22969" b="-82113"/>
            </a:stretch>
          </a:blipFill>
          <a:ln>
            <a:noFill/>
          </a:ln>
        </p:spPr>
        <p:txBody>
          <a:bodyPr/>
          <a:lstStyle/>
          <a:p>
            <a:endParaRPr/>
          </a:p>
        </p:txBody>
      </p:sp>
      <p:sp>
        <p:nvSpPr>
          <p:cNvPr id="168" name="Google Shape;168;p16"/>
          <p:cNvSpPr/>
          <p:nvPr/>
        </p:nvSpPr>
        <p:spPr>
          <a:xfrm>
            <a:off x="346550" y="8598535"/>
            <a:ext cx="2982073" cy="1319530"/>
          </a:xfrm>
          <a:custGeom>
            <a:avLst/>
            <a:gdLst/>
            <a:ahLst/>
            <a:cxnLst/>
            <a:rect l="l" t="t" r="r" b="b"/>
            <a:pathLst>
              <a:path w="2982073" h="1319530" extrusionOk="0">
                <a:moveTo>
                  <a:pt x="0" y="0"/>
                </a:moveTo>
                <a:lnTo>
                  <a:pt x="2982072" y="0"/>
                </a:lnTo>
                <a:lnTo>
                  <a:pt x="2982072" y="1319530"/>
                </a:lnTo>
                <a:lnTo>
                  <a:pt x="0" y="1319530"/>
                </a:lnTo>
                <a:lnTo>
                  <a:pt x="0" y="0"/>
                </a:lnTo>
                <a:close/>
              </a:path>
            </a:pathLst>
          </a:custGeom>
          <a:blipFill rotWithShape="1">
            <a:blip r:embed="rId5">
              <a:alphaModFix/>
            </a:blip>
            <a:stretch>
              <a:fillRect t="-22969" b="-82113"/>
            </a:stretch>
          </a:blipFill>
          <a:ln>
            <a:noFill/>
          </a:ln>
        </p:spPr>
        <p:txBody>
          <a:bodyPr/>
          <a:lstStyle/>
          <a:p>
            <a:endParaRPr/>
          </a:p>
        </p:txBody>
      </p:sp>
      <p:sp>
        <p:nvSpPr>
          <p:cNvPr id="169" name="Google Shape;169;p16"/>
          <p:cNvSpPr/>
          <p:nvPr/>
        </p:nvSpPr>
        <p:spPr>
          <a:xfrm rot="10800000">
            <a:off x="15363920" y="0"/>
            <a:ext cx="3790759" cy="4114800"/>
          </a:xfrm>
          <a:custGeom>
            <a:avLst/>
            <a:gdLst/>
            <a:ahLst/>
            <a:cxnLst/>
            <a:rect l="l" t="t" r="r" b="b"/>
            <a:pathLst>
              <a:path w="3790759" h="4114800" extrusionOk="0">
                <a:moveTo>
                  <a:pt x="3790760" y="4114800"/>
                </a:moveTo>
                <a:lnTo>
                  <a:pt x="0" y="4114800"/>
                </a:lnTo>
                <a:lnTo>
                  <a:pt x="0" y="0"/>
                </a:lnTo>
                <a:lnTo>
                  <a:pt x="3790760" y="0"/>
                </a:lnTo>
                <a:lnTo>
                  <a:pt x="3790760" y="4114800"/>
                </a:lnTo>
                <a:close/>
              </a:path>
            </a:pathLst>
          </a:custGeom>
          <a:blipFill rotWithShape="1">
            <a:blip r:embed="rId6">
              <a:alphaModFix/>
            </a:blip>
            <a:stretch>
              <a:fillRect/>
            </a:stretch>
          </a:blipFill>
          <a:ln>
            <a:noFill/>
          </a:ln>
        </p:spPr>
        <p:txBody>
          <a:bodyPr/>
          <a:lstStyle/>
          <a:p>
            <a:endParaRPr/>
          </a:p>
        </p:txBody>
      </p:sp>
      <p:sp>
        <p:nvSpPr>
          <p:cNvPr id="170" name="Google Shape;170;p16"/>
          <p:cNvSpPr txBox="1"/>
          <p:nvPr/>
        </p:nvSpPr>
        <p:spPr>
          <a:xfrm>
            <a:off x="9005525" y="2747348"/>
            <a:ext cx="8660700" cy="215400"/>
          </a:xfrm>
          <a:prstGeom prst="rect">
            <a:avLst/>
          </a:prstGeom>
          <a:noFill/>
          <a:ln>
            <a:noFill/>
          </a:ln>
        </p:spPr>
        <p:txBody>
          <a:bodyPr spcFirstLastPara="1" wrap="square" lIns="0" tIns="0" rIns="0" bIns="0" anchor="t" anchorCtr="0">
            <a:spAutoFit/>
          </a:bodyPr>
          <a:lstStyle/>
          <a:p>
            <a:pPr marL="0" marR="0" lvl="0" indent="0" algn="just" rtl="0">
              <a:lnSpc>
                <a:spcPct val="120007"/>
              </a:lnSpc>
              <a:spcBef>
                <a:spcPts val="0"/>
              </a:spcBef>
              <a:spcAft>
                <a:spcPts val="0"/>
              </a:spcAft>
              <a:buNone/>
            </a:pPr>
            <a:endParaRPr/>
          </a:p>
        </p:txBody>
      </p:sp>
      <p:sp>
        <p:nvSpPr>
          <p:cNvPr id="171" name="Google Shape;171;p16"/>
          <p:cNvSpPr txBox="1"/>
          <p:nvPr/>
        </p:nvSpPr>
        <p:spPr>
          <a:xfrm>
            <a:off x="8779028" y="865975"/>
            <a:ext cx="9113700" cy="1231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8000">
                <a:latin typeface="Poppins Black"/>
                <a:ea typeface="Poppins Black"/>
                <a:cs typeface="Poppins Black"/>
                <a:sym typeface="Poppins Black"/>
              </a:rPr>
              <a:t>Methodology</a:t>
            </a:r>
            <a:endParaRPr sz="8000">
              <a:latin typeface="Poppins Black"/>
              <a:ea typeface="Poppins Black"/>
              <a:cs typeface="Poppins Black"/>
              <a:sym typeface="Poppins Black"/>
            </a:endParaRPr>
          </a:p>
        </p:txBody>
      </p:sp>
      <p:sp>
        <p:nvSpPr>
          <p:cNvPr id="172" name="Google Shape;172;p16"/>
          <p:cNvSpPr txBox="1"/>
          <p:nvPr/>
        </p:nvSpPr>
        <p:spPr>
          <a:xfrm>
            <a:off x="8523525" y="2687825"/>
            <a:ext cx="9541500" cy="698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Goals: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Insights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a:solidFill>
                  <a:schemeClr val="dk1"/>
                </a:solidFill>
                <a:latin typeface="Calibri"/>
                <a:ea typeface="Calibri"/>
                <a:cs typeface="Calibri"/>
                <a:sym typeface="Calibri"/>
              </a:rPr>
              <a:t>Testing Strategies: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AB Testing -</a:t>
            </a:r>
            <a:r>
              <a:rPr lang="en-US" sz="3200">
                <a:solidFill>
                  <a:schemeClr val="dk1"/>
                </a:solidFill>
              </a:rPr>
              <a:t>Two versions of an ad or content to see which performs better with the audience. AB testing will allow for data-backed optimizations based on what resonates most with the audience.</a:t>
            </a:r>
            <a:endParaRPr sz="3200">
              <a:solidFill>
                <a:schemeClr val="dk1"/>
              </a:solidFill>
            </a:endParaRPr>
          </a:p>
          <a:p>
            <a:pPr marL="0" lvl="0" indent="0" algn="l" rtl="0">
              <a:spcBef>
                <a:spcPts val="0"/>
              </a:spcBef>
              <a:spcAft>
                <a:spcPts val="0"/>
              </a:spcAft>
              <a:buNone/>
            </a:pPr>
            <a:br>
              <a:rPr lang="en-US" sz="3200">
                <a:solidFill>
                  <a:schemeClr val="dk1"/>
                </a:solidFill>
                <a:latin typeface="Calibri"/>
                <a:ea typeface="Calibri"/>
                <a:cs typeface="Calibri"/>
                <a:sym typeface="Calibri"/>
              </a:rPr>
            </a:b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76"/>
        <p:cNvGrpSpPr/>
        <p:nvPr/>
      </p:nvGrpSpPr>
      <p:grpSpPr>
        <a:xfrm>
          <a:off x="0" y="0"/>
          <a:ext cx="0" cy="0"/>
          <a:chOff x="0" y="0"/>
          <a:chExt cx="0" cy="0"/>
        </a:xfrm>
      </p:grpSpPr>
      <p:sp>
        <p:nvSpPr>
          <p:cNvPr id="177" name="Google Shape;177;p17"/>
          <p:cNvSpPr/>
          <p:nvPr/>
        </p:nvSpPr>
        <p:spPr>
          <a:xfrm>
            <a:off x="659353" y="857188"/>
            <a:ext cx="6496225" cy="9429809"/>
          </a:xfrm>
          <a:custGeom>
            <a:avLst/>
            <a:gdLst/>
            <a:ahLst/>
            <a:cxnLst/>
            <a:rect l="l" t="t" r="r" b="b"/>
            <a:pathLst>
              <a:path w="6496225" h="9429809" extrusionOk="0">
                <a:moveTo>
                  <a:pt x="0" y="0"/>
                </a:moveTo>
                <a:lnTo>
                  <a:pt x="6496225" y="0"/>
                </a:lnTo>
                <a:lnTo>
                  <a:pt x="6496225" y="9429808"/>
                </a:lnTo>
                <a:lnTo>
                  <a:pt x="0" y="9429808"/>
                </a:lnTo>
                <a:lnTo>
                  <a:pt x="0" y="0"/>
                </a:lnTo>
                <a:close/>
              </a:path>
            </a:pathLst>
          </a:custGeom>
          <a:blipFill rotWithShape="1">
            <a:blip r:embed="rId3">
              <a:alphaModFix/>
            </a:blip>
            <a:stretch>
              <a:fillRect b="-24690"/>
            </a:stretch>
          </a:blipFill>
          <a:ln>
            <a:noFill/>
          </a:ln>
        </p:spPr>
        <p:txBody>
          <a:bodyPr/>
          <a:lstStyle/>
          <a:p>
            <a:endParaRPr/>
          </a:p>
        </p:txBody>
      </p:sp>
      <p:sp>
        <p:nvSpPr>
          <p:cNvPr id="178" name="Google Shape;178;p17"/>
          <p:cNvSpPr/>
          <p:nvPr/>
        </p:nvSpPr>
        <p:spPr>
          <a:xfrm>
            <a:off x="603674" y="653009"/>
            <a:ext cx="2258321" cy="2258321"/>
          </a:xfrm>
          <a:custGeom>
            <a:avLst/>
            <a:gdLst/>
            <a:ahLst/>
            <a:cxnLst/>
            <a:rect l="l" t="t" r="r" b="b"/>
            <a:pathLst>
              <a:path w="2258321" h="2258321" extrusionOk="0">
                <a:moveTo>
                  <a:pt x="0" y="0"/>
                </a:moveTo>
                <a:lnTo>
                  <a:pt x="2258321" y="0"/>
                </a:lnTo>
                <a:lnTo>
                  <a:pt x="2258321" y="2258321"/>
                </a:lnTo>
                <a:lnTo>
                  <a:pt x="0" y="2258321"/>
                </a:lnTo>
                <a:lnTo>
                  <a:pt x="0" y="0"/>
                </a:lnTo>
                <a:close/>
              </a:path>
            </a:pathLst>
          </a:custGeom>
          <a:blipFill rotWithShape="1">
            <a:blip r:embed="rId4">
              <a:alphaModFix/>
            </a:blip>
            <a:stretch>
              <a:fillRect/>
            </a:stretch>
          </a:blipFill>
          <a:ln>
            <a:noFill/>
          </a:ln>
        </p:spPr>
        <p:txBody>
          <a:bodyPr/>
          <a:lstStyle/>
          <a:p>
            <a:endParaRPr/>
          </a:p>
        </p:txBody>
      </p:sp>
      <p:sp>
        <p:nvSpPr>
          <p:cNvPr id="179" name="Google Shape;179;p17"/>
          <p:cNvSpPr/>
          <p:nvPr/>
        </p:nvSpPr>
        <p:spPr>
          <a:xfrm rot="-1540012" flipH="1">
            <a:off x="761904" y="7086620"/>
            <a:ext cx="2256967" cy="4594334"/>
          </a:xfrm>
          <a:custGeom>
            <a:avLst/>
            <a:gdLst/>
            <a:ahLst/>
            <a:cxnLst/>
            <a:rect l="l" t="t" r="r" b="b"/>
            <a:pathLst>
              <a:path w="2260296" h="4601111" extrusionOk="0">
                <a:moveTo>
                  <a:pt x="2260295" y="0"/>
                </a:moveTo>
                <a:lnTo>
                  <a:pt x="0" y="0"/>
                </a:lnTo>
                <a:lnTo>
                  <a:pt x="0" y="4601111"/>
                </a:lnTo>
                <a:lnTo>
                  <a:pt x="2260295" y="4601111"/>
                </a:lnTo>
                <a:lnTo>
                  <a:pt x="2260295" y="0"/>
                </a:lnTo>
                <a:close/>
              </a:path>
            </a:pathLst>
          </a:custGeom>
          <a:blipFill rotWithShape="1">
            <a:blip r:embed="rId5">
              <a:alphaModFix/>
            </a:blip>
            <a:stretch>
              <a:fillRect/>
            </a:stretch>
          </a:blipFill>
          <a:ln>
            <a:noFill/>
          </a:ln>
        </p:spPr>
        <p:txBody>
          <a:bodyPr/>
          <a:lstStyle/>
          <a:p>
            <a:endParaRPr/>
          </a:p>
        </p:txBody>
      </p:sp>
      <p:sp>
        <p:nvSpPr>
          <p:cNvPr id="180" name="Google Shape;180;p17"/>
          <p:cNvSpPr txBox="1"/>
          <p:nvPr/>
        </p:nvSpPr>
        <p:spPr>
          <a:xfrm>
            <a:off x="8381900" y="2911330"/>
            <a:ext cx="8992800" cy="6289200"/>
          </a:xfrm>
          <a:prstGeom prst="rect">
            <a:avLst/>
          </a:prstGeom>
          <a:noFill/>
          <a:ln>
            <a:noFill/>
          </a:ln>
        </p:spPr>
        <p:txBody>
          <a:bodyPr spcFirstLastPara="1" wrap="square" lIns="0" tIns="0" rIns="0" bIns="0" anchor="t" anchorCtr="0">
            <a:spAutoFit/>
          </a:bodyPr>
          <a:lstStyle/>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Travel</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Entertainment: Art/Media/Ent./Events</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Auto</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Health &amp; Wellness</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B2B (Business to Business)</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Sports</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Finance</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Spending </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Technology </a:t>
            </a:r>
            <a:endParaRPr sz="3600">
              <a:solidFill>
                <a:schemeClr val="dk1"/>
              </a:solidFill>
              <a:latin typeface="Poppins"/>
              <a:ea typeface="Poppins"/>
              <a:cs typeface="Poppins"/>
              <a:sym typeface="Poppins"/>
            </a:endParaRPr>
          </a:p>
          <a:p>
            <a:pPr marL="457200" lvl="0" indent="-457200" algn="l" rtl="0">
              <a:lnSpc>
                <a:spcPct val="115000"/>
              </a:lnSpc>
              <a:spcBef>
                <a:spcPts val="0"/>
              </a:spcBef>
              <a:spcAft>
                <a:spcPts val="0"/>
              </a:spcAft>
              <a:buClr>
                <a:schemeClr val="dk1"/>
              </a:buClr>
              <a:buSzPts val="3600"/>
              <a:buFont typeface="Poppins"/>
              <a:buAutoNum type="arabicPeriod"/>
            </a:pPr>
            <a:r>
              <a:rPr lang="en-US" sz="3600">
                <a:solidFill>
                  <a:schemeClr val="dk1"/>
                </a:solidFill>
                <a:latin typeface="Poppins"/>
                <a:ea typeface="Poppins"/>
                <a:cs typeface="Poppins"/>
                <a:sym typeface="Poppins"/>
              </a:rPr>
              <a:t>Insurance</a:t>
            </a:r>
            <a:endParaRPr sz="3600">
              <a:solidFill>
                <a:schemeClr val="dk1"/>
              </a:solidFill>
              <a:latin typeface="Poppins"/>
              <a:ea typeface="Poppins"/>
              <a:cs typeface="Poppins"/>
              <a:sym typeface="Poppins"/>
            </a:endParaRPr>
          </a:p>
        </p:txBody>
      </p:sp>
      <p:sp>
        <p:nvSpPr>
          <p:cNvPr id="181" name="Google Shape;181;p17"/>
          <p:cNvSpPr txBox="1"/>
          <p:nvPr/>
        </p:nvSpPr>
        <p:spPr>
          <a:xfrm>
            <a:off x="863063" y="3743000"/>
            <a:ext cx="6292500" cy="3232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0">
                <a:solidFill>
                  <a:schemeClr val="dk1"/>
                </a:solidFill>
                <a:latin typeface="Poppins Black"/>
                <a:ea typeface="Poppins Black"/>
                <a:cs typeface="Poppins Black"/>
                <a:sym typeface="Poppins Black"/>
              </a:rPr>
              <a:t>TOP 10 PERFORMING AUDIENCES</a:t>
            </a:r>
            <a:endParaRPr sz="7000" b="1">
              <a:latin typeface="Poppins"/>
              <a:ea typeface="Poppins"/>
              <a:cs typeface="Poppins"/>
              <a:sym typeface="Poppins"/>
            </a:endParaRPr>
          </a:p>
        </p:txBody>
      </p:sp>
      <p:sp>
        <p:nvSpPr>
          <p:cNvPr id="182" name="Google Shape;182;p17"/>
          <p:cNvSpPr/>
          <p:nvPr/>
        </p:nvSpPr>
        <p:spPr>
          <a:xfrm rot="-2408129">
            <a:off x="16201045" y="278734"/>
            <a:ext cx="2391968" cy="4869144"/>
          </a:xfrm>
          <a:custGeom>
            <a:avLst/>
            <a:gdLst/>
            <a:ahLst/>
            <a:cxnLst/>
            <a:rect l="l" t="t" r="r" b="b"/>
            <a:pathLst>
              <a:path w="2390474" h="4866104" extrusionOk="0">
                <a:moveTo>
                  <a:pt x="0" y="0"/>
                </a:moveTo>
                <a:lnTo>
                  <a:pt x="2390474" y="0"/>
                </a:lnTo>
                <a:lnTo>
                  <a:pt x="2390474" y="4866104"/>
                </a:lnTo>
                <a:lnTo>
                  <a:pt x="0" y="4866104"/>
                </a:lnTo>
                <a:lnTo>
                  <a:pt x="0" y="0"/>
                </a:lnTo>
                <a:close/>
              </a:path>
            </a:pathLst>
          </a:custGeom>
          <a:blipFill rotWithShape="1">
            <a:blip r:embed="rId6">
              <a:alphaModFix/>
            </a:blip>
            <a:stretch>
              <a:fillRect/>
            </a:stretch>
          </a:blipFill>
          <a:ln>
            <a:noFill/>
          </a:ln>
        </p:spPr>
        <p:txBody>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86"/>
        <p:cNvGrpSpPr/>
        <p:nvPr/>
      </p:nvGrpSpPr>
      <p:grpSpPr>
        <a:xfrm>
          <a:off x="0" y="0"/>
          <a:ext cx="0" cy="0"/>
          <a:chOff x="0" y="0"/>
          <a:chExt cx="0" cy="0"/>
        </a:xfrm>
      </p:grpSpPr>
      <p:grpSp>
        <p:nvGrpSpPr>
          <p:cNvPr id="187" name="Google Shape;187;p18"/>
          <p:cNvGrpSpPr/>
          <p:nvPr/>
        </p:nvGrpSpPr>
        <p:grpSpPr>
          <a:xfrm>
            <a:off x="8755450" y="3319352"/>
            <a:ext cx="8849538" cy="4678226"/>
            <a:chOff x="0" y="-38100"/>
            <a:chExt cx="2981148" cy="751800"/>
          </a:xfrm>
        </p:grpSpPr>
        <p:sp>
          <p:nvSpPr>
            <p:cNvPr id="188" name="Google Shape;188;p18"/>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189" name="Google Shape;189;p18"/>
            <p:cNvSpPr txBox="1"/>
            <p:nvPr/>
          </p:nvSpPr>
          <p:spPr>
            <a:xfrm>
              <a:off x="0" y="-38100"/>
              <a:ext cx="2981100" cy="7518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90" name="Google Shape;190;p18"/>
          <p:cNvPicPr preferRelativeResize="0"/>
          <p:nvPr/>
        </p:nvPicPr>
        <p:blipFill>
          <a:blip r:embed="rId3">
            <a:alphaModFix/>
          </a:blip>
          <a:stretch>
            <a:fillRect/>
          </a:stretch>
        </p:blipFill>
        <p:spPr>
          <a:xfrm>
            <a:off x="1920038" y="3154875"/>
            <a:ext cx="5861732" cy="5454350"/>
          </a:xfrm>
          <a:prstGeom prst="rect">
            <a:avLst/>
          </a:prstGeom>
          <a:noFill/>
          <a:ln>
            <a:noFill/>
          </a:ln>
        </p:spPr>
      </p:pic>
      <p:sp>
        <p:nvSpPr>
          <p:cNvPr id="191" name="Google Shape;191;p18"/>
          <p:cNvSpPr txBox="1"/>
          <p:nvPr/>
        </p:nvSpPr>
        <p:spPr>
          <a:xfrm>
            <a:off x="2523519" y="2556750"/>
            <a:ext cx="46548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300">
                <a:solidFill>
                  <a:schemeClr val="dk1"/>
                </a:solidFill>
                <a:latin typeface="Poppins"/>
                <a:ea typeface="Poppins"/>
                <a:cs typeface="Poppins"/>
                <a:sym typeface="Poppins"/>
              </a:rPr>
              <a:t>Top 10 Performing Audiences</a:t>
            </a:r>
            <a:endParaRPr sz="2300">
              <a:solidFill>
                <a:schemeClr val="dk1"/>
              </a:solidFill>
              <a:latin typeface="Calibri"/>
              <a:ea typeface="Calibri"/>
              <a:cs typeface="Calibri"/>
              <a:sym typeface="Calibri"/>
            </a:endParaRPr>
          </a:p>
        </p:txBody>
      </p:sp>
      <p:sp>
        <p:nvSpPr>
          <p:cNvPr id="192" name="Google Shape;192;p18"/>
          <p:cNvSpPr/>
          <p:nvPr/>
        </p:nvSpPr>
        <p:spPr>
          <a:xfrm>
            <a:off x="1920050" y="3319350"/>
            <a:ext cx="5666814" cy="657882"/>
          </a:xfrm>
          <a:prstGeom prst="flowChartTerminator">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3" name="Google Shape;193;p18"/>
          <p:cNvSpPr txBox="1"/>
          <p:nvPr/>
        </p:nvSpPr>
        <p:spPr>
          <a:xfrm>
            <a:off x="4926054" y="387475"/>
            <a:ext cx="87699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5800">
                <a:solidFill>
                  <a:schemeClr val="dk1"/>
                </a:solidFill>
                <a:latin typeface="Poppins"/>
                <a:ea typeface="Poppins"/>
                <a:cs typeface="Poppins"/>
                <a:sym typeface="Poppins"/>
              </a:rPr>
              <a:t>CPC (</a:t>
            </a:r>
            <a:r>
              <a:rPr lang="en-US" sz="5500">
                <a:solidFill>
                  <a:schemeClr val="dk1"/>
                </a:solidFill>
                <a:latin typeface="Poppins"/>
                <a:ea typeface="Poppins"/>
                <a:cs typeface="Poppins"/>
                <a:sym typeface="Poppins"/>
              </a:rPr>
              <a:t>COST PER CLICK</a:t>
            </a:r>
            <a:r>
              <a:rPr lang="en-US" sz="5800">
                <a:solidFill>
                  <a:schemeClr val="dk1"/>
                </a:solidFill>
                <a:latin typeface="Poppins"/>
                <a:ea typeface="Poppins"/>
                <a:cs typeface="Poppins"/>
                <a:sym typeface="Poppins"/>
              </a:rPr>
              <a:t>)</a:t>
            </a:r>
            <a:endParaRPr sz="2400">
              <a:solidFill>
                <a:schemeClr val="dk1"/>
              </a:solidFill>
              <a:latin typeface="Calibri"/>
              <a:ea typeface="Calibri"/>
              <a:cs typeface="Calibri"/>
              <a:sym typeface="Calibri"/>
            </a:endParaRPr>
          </a:p>
        </p:txBody>
      </p:sp>
      <p:sp>
        <p:nvSpPr>
          <p:cNvPr id="194" name="Google Shape;194;p18"/>
          <p:cNvSpPr txBox="1"/>
          <p:nvPr/>
        </p:nvSpPr>
        <p:spPr>
          <a:xfrm>
            <a:off x="9345025" y="3908488"/>
            <a:ext cx="7670400" cy="39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dk1"/>
                </a:solidFill>
                <a:latin typeface="Calibri"/>
                <a:ea typeface="Calibri"/>
                <a:cs typeface="Calibri"/>
                <a:sym typeface="Calibri"/>
              </a:rPr>
              <a:t>AGE</a:t>
            </a:r>
            <a:endParaRPr sz="3200" b="1">
              <a:solidFill>
                <a:schemeClr val="dk1"/>
              </a:solidFill>
              <a:latin typeface="Calibri"/>
              <a:ea typeface="Calibri"/>
              <a:cs typeface="Calibri"/>
              <a:sym typeface="Calibri"/>
            </a:endParaRPr>
          </a:p>
          <a:p>
            <a:pPr marL="0" lvl="0" indent="0" algn="ctr" rtl="0">
              <a:spcBef>
                <a:spcPts val="0"/>
              </a:spcBef>
              <a:spcAft>
                <a:spcPts val="0"/>
              </a:spcAft>
              <a:buNone/>
            </a:pPr>
            <a:r>
              <a:rPr lang="en-US" sz="3200" i="1">
                <a:solidFill>
                  <a:schemeClr val="dk1"/>
                </a:solidFill>
                <a:latin typeface="Calibri"/>
                <a:ea typeface="Calibri"/>
                <a:cs typeface="Calibri"/>
                <a:sym typeface="Calibri"/>
              </a:rPr>
              <a:t>Target Audience Behavior</a:t>
            </a:r>
            <a:r>
              <a:rPr lang="en-US" sz="3200">
                <a:solidFill>
                  <a:schemeClr val="dk1"/>
                </a:solidFill>
                <a:latin typeface="Calibri"/>
                <a:ea typeface="Calibri"/>
                <a:cs typeface="Calibri"/>
                <a:sym typeface="Calibri"/>
              </a:rPr>
              <a:t>: Different age groups engage with online content in varying ways </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Younger audiences &gt;&gt; More accustomed to clicking on ads &gt;&gt; leading to a higher volume of clicks at a lower cost</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198"/>
        <p:cNvGrpSpPr/>
        <p:nvPr/>
      </p:nvGrpSpPr>
      <p:grpSpPr>
        <a:xfrm>
          <a:off x="0" y="0"/>
          <a:ext cx="0" cy="0"/>
          <a:chOff x="0" y="0"/>
          <a:chExt cx="0" cy="0"/>
        </a:xfrm>
      </p:grpSpPr>
      <p:sp>
        <p:nvSpPr>
          <p:cNvPr id="199" name="Google Shape;199;p19"/>
          <p:cNvSpPr txBox="1"/>
          <p:nvPr/>
        </p:nvSpPr>
        <p:spPr>
          <a:xfrm>
            <a:off x="1028700" y="1028700"/>
            <a:ext cx="15978000" cy="1231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en-US" sz="8000">
                <a:solidFill>
                  <a:schemeClr val="dk1"/>
                </a:solidFill>
                <a:latin typeface="Poppins Black"/>
                <a:ea typeface="Poppins Black"/>
                <a:cs typeface="Poppins Black"/>
                <a:sym typeface="Poppins Black"/>
              </a:rPr>
              <a:t>Key Insights(visualizations)</a:t>
            </a:r>
            <a:endParaRPr/>
          </a:p>
        </p:txBody>
      </p:sp>
      <p:sp>
        <p:nvSpPr>
          <p:cNvPr id="200" name="Google Shape;200;p19"/>
          <p:cNvSpPr/>
          <p:nvPr/>
        </p:nvSpPr>
        <p:spPr>
          <a:xfrm>
            <a:off x="1423383" y="3644160"/>
            <a:ext cx="15441946" cy="5496332"/>
          </a:xfrm>
          <a:custGeom>
            <a:avLst/>
            <a:gdLst/>
            <a:ahLst/>
            <a:cxnLst/>
            <a:rect l="l" t="t" r="r" b="b"/>
            <a:pathLst>
              <a:path w="791286" h="699724" extrusionOk="0">
                <a:moveTo>
                  <a:pt x="0" y="0"/>
                </a:moveTo>
                <a:lnTo>
                  <a:pt x="791286" y="0"/>
                </a:lnTo>
                <a:lnTo>
                  <a:pt x="791286" y="699724"/>
                </a:lnTo>
                <a:lnTo>
                  <a:pt x="0" y="699724"/>
                </a:lnTo>
                <a:close/>
              </a:path>
            </a:pathLst>
          </a:custGeom>
          <a:solidFill>
            <a:srgbClr val="D8A48F"/>
          </a:solidFill>
          <a:ln>
            <a:noFill/>
          </a:ln>
        </p:spPr>
        <p:txBody>
          <a:bodyPr/>
          <a:lstStyle/>
          <a:p>
            <a:endParaRPr/>
          </a:p>
        </p:txBody>
      </p:sp>
      <p:sp>
        <p:nvSpPr>
          <p:cNvPr id="201" name="Google Shape;201;p19"/>
          <p:cNvSpPr txBox="1"/>
          <p:nvPr/>
        </p:nvSpPr>
        <p:spPr>
          <a:xfrm>
            <a:off x="1736600" y="3900925"/>
            <a:ext cx="14906400" cy="1625400"/>
          </a:xfrm>
          <a:prstGeom prst="rect">
            <a:avLst/>
          </a:prstGeom>
          <a:noFill/>
          <a:ln>
            <a:noFill/>
          </a:ln>
        </p:spPr>
        <p:txBody>
          <a:bodyPr spcFirstLastPara="1" wrap="square" lIns="0" tIns="0" rIns="0" bIns="0" anchor="t" anchorCtr="0">
            <a:spAutoFit/>
          </a:bodyPr>
          <a:lstStyle/>
          <a:p>
            <a:pPr marL="0" marR="0" lvl="0" indent="0" algn="just" rtl="0">
              <a:lnSpc>
                <a:spcPct val="120008"/>
              </a:lnSpc>
              <a:spcBef>
                <a:spcPts val="0"/>
              </a:spcBef>
              <a:spcAft>
                <a:spcPts val="0"/>
              </a:spcAft>
              <a:buNone/>
            </a:pPr>
            <a:r>
              <a:rPr lang="en-US" sz="4800" b="1">
                <a:solidFill>
                  <a:schemeClr val="dk1"/>
                </a:solidFill>
              </a:rPr>
              <a:t>Audience Engagement</a:t>
            </a:r>
            <a:r>
              <a:rPr lang="en-US" sz="4800">
                <a:solidFill>
                  <a:schemeClr val="dk1"/>
                </a:solidFill>
              </a:rPr>
              <a:t>: Bar charts of audience segment performance by CPA and CTR</a:t>
            </a:r>
            <a:endParaRPr sz="5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05"/>
        <p:cNvGrpSpPr/>
        <p:nvPr/>
      </p:nvGrpSpPr>
      <p:grpSpPr>
        <a:xfrm>
          <a:off x="0" y="0"/>
          <a:ext cx="0" cy="0"/>
          <a:chOff x="0" y="0"/>
          <a:chExt cx="0" cy="0"/>
        </a:xfrm>
      </p:grpSpPr>
      <p:grpSp>
        <p:nvGrpSpPr>
          <p:cNvPr id="206" name="Google Shape;206;p20"/>
          <p:cNvGrpSpPr/>
          <p:nvPr/>
        </p:nvGrpSpPr>
        <p:grpSpPr>
          <a:xfrm>
            <a:off x="8755450" y="3319352"/>
            <a:ext cx="8849538" cy="4678226"/>
            <a:chOff x="0" y="-38100"/>
            <a:chExt cx="2981148" cy="751800"/>
          </a:xfrm>
        </p:grpSpPr>
        <p:sp>
          <p:nvSpPr>
            <p:cNvPr id="207" name="Google Shape;207;p20"/>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208" name="Google Shape;208;p20"/>
            <p:cNvSpPr txBox="1"/>
            <p:nvPr/>
          </p:nvSpPr>
          <p:spPr>
            <a:xfrm>
              <a:off x="0" y="-38100"/>
              <a:ext cx="2981100" cy="7518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9" name="Google Shape;209;p20"/>
          <p:cNvSpPr txBox="1"/>
          <p:nvPr/>
        </p:nvSpPr>
        <p:spPr>
          <a:xfrm>
            <a:off x="10852819" y="3684925"/>
            <a:ext cx="46548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3200" b="1">
                <a:solidFill>
                  <a:schemeClr val="dk1"/>
                </a:solidFill>
                <a:latin typeface="Calibri"/>
                <a:ea typeface="Calibri"/>
                <a:cs typeface="Calibri"/>
                <a:sym typeface="Calibri"/>
              </a:rPr>
              <a:t>CPA by Audience Segment</a:t>
            </a:r>
            <a:endParaRPr sz="3200" b="1">
              <a:solidFill>
                <a:schemeClr val="dk1"/>
              </a:solidFill>
              <a:latin typeface="Calibri"/>
              <a:ea typeface="Calibri"/>
              <a:cs typeface="Calibri"/>
              <a:sym typeface="Calibri"/>
            </a:endParaRPr>
          </a:p>
        </p:txBody>
      </p:sp>
      <p:sp>
        <p:nvSpPr>
          <p:cNvPr id="210" name="Google Shape;210;p20"/>
          <p:cNvSpPr txBox="1"/>
          <p:nvPr/>
        </p:nvSpPr>
        <p:spPr>
          <a:xfrm>
            <a:off x="1437174" y="387475"/>
            <a:ext cx="122589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5500">
                <a:solidFill>
                  <a:schemeClr val="dk1"/>
                </a:solidFill>
                <a:latin typeface="Poppins"/>
                <a:ea typeface="Poppins"/>
                <a:cs typeface="Poppins"/>
                <a:sym typeface="Poppins"/>
              </a:rPr>
              <a:t>COST PER ACQUSITION </a:t>
            </a:r>
            <a:r>
              <a:rPr lang="en-US" sz="5800">
                <a:solidFill>
                  <a:schemeClr val="dk1"/>
                </a:solidFill>
                <a:latin typeface="Poppins"/>
                <a:ea typeface="Poppins"/>
                <a:cs typeface="Poppins"/>
                <a:sym typeface="Poppins"/>
              </a:rPr>
              <a:t>(CPA)</a:t>
            </a:r>
            <a:endParaRPr sz="2400">
              <a:solidFill>
                <a:schemeClr val="dk1"/>
              </a:solidFill>
              <a:latin typeface="Calibri"/>
              <a:ea typeface="Calibri"/>
              <a:cs typeface="Calibri"/>
              <a:sym typeface="Calibri"/>
            </a:endParaRPr>
          </a:p>
        </p:txBody>
      </p:sp>
      <p:sp>
        <p:nvSpPr>
          <p:cNvPr id="211" name="Google Shape;211;p20"/>
          <p:cNvSpPr txBox="1"/>
          <p:nvPr/>
        </p:nvSpPr>
        <p:spPr>
          <a:xfrm>
            <a:off x="9345025" y="3844313"/>
            <a:ext cx="7670400" cy="39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b="1">
              <a:solidFill>
                <a:schemeClr val="dk1"/>
              </a:solidFill>
              <a:latin typeface="Calibri"/>
              <a:ea typeface="Calibri"/>
              <a:cs typeface="Calibri"/>
              <a:sym typeface="Calibri"/>
            </a:endParaRPr>
          </a:p>
          <a:p>
            <a:pPr marL="0" lvl="0" indent="0" algn="ctr" rtl="0">
              <a:spcBef>
                <a:spcPts val="0"/>
              </a:spcBef>
              <a:spcAft>
                <a:spcPts val="0"/>
              </a:spcAft>
              <a:buNone/>
            </a:pPr>
            <a:r>
              <a:rPr lang="en-US" sz="3200" i="1">
                <a:solidFill>
                  <a:schemeClr val="dk1"/>
                </a:solidFill>
                <a:latin typeface="Calibri"/>
                <a:ea typeface="Calibri"/>
                <a:cs typeface="Calibri"/>
                <a:sym typeface="Calibri"/>
              </a:rPr>
              <a:t>Target Audience Behavior</a:t>
            </a:r>
            <a:r>
              <a:rPr lang="en-US" sz="3200">
                <a:solidFill>
                  <a:schemeClr val="dk1"/>
                </a:solidFill>
                <a:latin typeface="Calibri"/>
                <a:ea typeface="Calibri"/>
                <a:cs typeface="Calibri"/>
                <a:sym typeface="Calibri"/>
              </a:rPr>
              <a:t>: Different age groups engage with online content in varying ways </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Younger audiences &gt;&gt; More accustomed to clicking on ads &gt;&gt; leading to a higher volume of clicks at a lower cost</a:t>
            </a:r>
            <a:endParaRPr sz="3200">
              <a:solidFill>
                <a:schemeClr val="dk1"/>
              </a:solidFill>
              <a:latin typeface="Calibri"/>
              <a:ea typeface="Calibri"/>
              <a:cs typeface="Calibri"/>
              <a:sym typeface="Calibri"/>
            </a:endParaRPr>
          </a:p>
        </p:txBody>
      </p:sp>
      <p:sp>
        <p:nvSpPr>
          <p:cNvPr id="212" name="Google Shape;212;p20"/>
          <p:cNvSpPr txBox="1"/>
          <p:nvPr/>
        </p:nvSpPr>
        <p:spPr>
          <a:xfrm>
            <a:off x="1225050" y="3684913"/>
            <a:ext cx="6693900" cy="39471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1200"/>
              </a:spcBef>
              <a:spcAft>
                <a:spcPts val="0"/>
              </a:spcAft>
              <a:buClr>
                <a:schemeClr val="dk1"/>
              </a:buClr>
              <a:buSzPts val="2700"/>
              <a:buChar char="●"/>
            </a:pPr>
            <a:r>
              <a:rPr lang="en-US" sz="2700" b="1">
                <a:solidFill>
                  <a:schemeClr val="dk1"/>
                </a:solidFill>
              </a:rPr>
              <a:t>Definition</a:t>
            </a:r>
            <a:r>
              <a:rPr lang="en-US" sz="2700">
                <a:solidFill>
                  <a:schemeClr val="dk1"/>
                </a:solidFill>
              </a:rPr>
              <a:t>: The average cost of acquiring one customer or lead.</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Formula</a:t>
            </a:r>
            <a:r>
              <a:rPr lang="en-US" sz="2700">
                <a:solidFill>
                  <a:schemeClr val="dk1"/>
                </a:solidFill>
              </a:rPr>
              <a:t>: CPA = Total Ad Spend / Total Acquisitions</a:t>
            </a:r>
            <a:endParaRPr sz="270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b="1">
                <a:solidFill>
                  <a:schemeClr val="dk1"/>
                </a:solidFill>
              </a:rPr>
              <a:t>Use</a:t>
            </a:r>
            <a:r>
              <a:rPr lang="en-US" sz="2700">
                <a:solidFill>
                  <a:schemeClr val="dk1"/>
                </a:solidFill>
              </a:rPr>
              <a:t>: Used to assess the cost-efficiency of campaigns in acquiring new customers.</a:t>
            </a:r>
            <a:endParaRPr sz="2700">
              <a:solidFill>
                <a:schemeClr val="dk1"/>
              </a:solidFill>
            </a:endParaRPr>
          </a:p>
          <a:p>
            <a:pPr marL="0" lvl="0" indent="0" algn="l" rtl="0">
              <a:spcBef>
                <a:spcPts val="120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Shape 216"/>
        <p:cNvGrpSpPr/>
        <p:nvPr/>
      </p:nvGrpSpPr>
      <p:grpSpPr>
        <a:xfrm>
          <a:off x="0" y="0"/>
          <a:ext cx="0" cy="0"/>
          <a:chOff x="0" y="0"/>
          <a:chExt cx="0" cy="0"/>
        </a:xfrm>
      </p:grpSpPr>
      <p:sp>
        <p:nvSpPr>
          <p:cNvPr id="217" name="Google Shape;217;p21"/>
          <p:cNvSpPr txBox="1"/>
          <p:nvPr/>
        </p:nvSpPr>
        <p:spPr>
          <a:xfrm>
            <a:off x="1028825" y="1009650"/>
            <a:ext cx="162306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0">
                <a:solidFill>
                  <a:schemeClr val="dk1"/>
                </a:solidFill>
                <a:latin typeface="Poppins Black"/>
                <a:ea typeface="Poppins Black"/>
                <a:cs typeface="Poppins Black"/>
                <a:sym typeface="Poppins Black"/>
              </a:rPr>
              <a:t>Key Insights (KPIs)</a:t>
            </a:r>
            <a:endParaRPr sz="8000">
              <a:solidFill>
                <a:schemeClr val="dk1"/>
              </a:solidFill>
              <a:latin typeface="Poppins Black"/>
              <a:ea typeface="Poppins Black"/>
              <a:cs typeface="Poppins Black"/>
              <a:sym typeface="Poppins Black"/>
            </a:endParaRPr>
          </a:p>
        </p:txBody>
      </p:sp>
      <p:grpSp>
        <p:nvGrpSpPr>
          <p:cNvPr id="218" name="Google Shape;218;p21"/>
          <p:cNvGrpSpPr/>
          <p:nvPr/>
        </p:nvGrpSpPr>
        <p:grpSpPr>
          <a:xfrm>
            <a:off x="1352450" y="2763247"/>
            <a:ext cx="15583355" cy="6591271"/>
            <a:chOff x="0" y="-38100"/>
            <a:chExt cx="2981148" cy="751776"/>
          </a:xfrm>
        </p:grpSpPr>
        <p:sp>
          <p:nvSpPr>
            <p:cNvPr id="219" name="Google Shape;219;p21"/>
            <p:cNvSpPr/>
            <p:nvPr/>
          </p:nvSpPr>
          <p:spPr>
            <a:xfrm>
              <a:off x="0" y="0"/>
              <a:ext cx="2981148" cy="713676"/>
            </a:xfrm>
            <a:custGeom>
              <a:avLst/>
              <a:gdLst/>
              <a:ahLst/>
              <a:cxnLst/>
              <a:rect l="l" t="t" r="r" b="b"/>
              <a:pathLst>
                <a:path w="2981148" h="713676" extrusionOk="0">
                  <a:moveTo>
                    <a:pt x="0" y="0"/>
                  </a:moveTo>
                  <a:lnTo>
                    <a:pt x="2981148" y="0"/>
                  </a:lnTo>
                  <a:lnTo>
                    <a:pt x="2981148" y="713676"/>
                  </a:lnTo>
                  <a:lnTo>
                    <a:pt x="0" y="713676"/>
                  </a:lnTo>
                  <a:close/>
                </a:path>
              </a:pathLst>
            </a:custGeom>
            <a:solidFill>
              <a:srgbClr val="CFDBCF"/>
            </a:solidFill>
            <a:ln>
              <a:noFill/>
            </a:ln>
          </p:spPr>
          <p:txBody>
            <a:bodyPr/>
            <a:lstStyle/>
            <a:p>
              <a:endParaRPr lang="en-US"/>
            </a:p>
          </p:txBody>
        </p:sp>
        <p:sp>
          <p:nvSpPr>
            <p:cNvPr id="220" name="Google Shape;220;p21"/>
            <p:cNvSpPr txBox="1"/>
            <p:nvPr/>
          </p:nvSpPr>
          <p:spPr>
            <a:xfrm>
              <a:off x="0" y="-38100"/>
              <a:ext cx="2981148" cy="751776"/>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1" name="Google Shape;221;p21"/>
          <p:cNvSpPr txBox="1"/>
          <p:nvPr/>
        </p:nvSpPr>
        <p:spPr>
          <a:xfrm>
            <a:off x="2054375" y="3429000"/>
            <a:ext cx="14179500" cy="5858400"/>
          </a:xfrm>
          <a:prstGeom prst="rect">
            <a:avLst/>
          </a:prstGeom>
          <a:noFill/>
          <a:ln>
            <a:noFill/>
          </a:ln>
        </p:spPr>
        <p:txBody>
          <a:bodyPr spcFirstLastPara="1" wrap="square" lIns="0" tIns="0" rIns="0" bIns="0" anchor="t" anchorCtr="0">
            <a:spAutoFit/>
          </a:bodyPr>
          <a:lstStyle/>
          <a:p>
            <a:pPr marL="0" lvl="0" indent="0" algn="just" rtl="0">
              <a:lnSpc>
                <a:spcPct val="120007"/>
              </a:lnSpc>
              <a:spcBef>
                <a:spcPts val="0"/>
              </a:spcBef>
              <a:spcAft>
                <a:spcPts val="0"/>
              </a:spcAft>
              <a:buNone/>
            </a:pPr>
            <a:r>
              <a:rPr lang="en-US" sz="2799">
                <a:latin typeface="Poppins"/>
                <a:ea typeface="Poppins"/>
                <a:cs typeface="Poppins"/>
                <a:sym typeface="Poppins"/>
              </a:rPr>
              <a:t>Cost Per Acquisition (CPA) by audience</a:t>
            </a:r>
            <a:endParaRPr sz="2799">
              <a:latin typeface="Poppins"/>
              <a:ea typeface="Poppins"/>
              <a:cs typeface="Poppins"/>
              <a:sym typeface="Poppins"/>
            </a:endParaRPr>
          </a:p>
          <a:p>
            <a:pPr marL="0" lvl="0" indent="0" algn="just" rtl="0">
              <a:lnSpc>
                <a:spcPct val="120007"/>
              </a:lnSpc>
              <a:spcBef>
                <a:spcPts val="0"/>
              </a:spcBef>
              <a:spcAft>
                <a:spcPts val="0"/>
              </a:spcAft>
              <a:buClr>
                <a:schemeClr val="dk1"/>
              </a:buClr>
              <a:buSzPts val="1100"/>
              <a:buFont typeface="Arial"/>
              <a:buNone/>
            </a:pPr>
            <a:br>
              <a:rPr lang="en-US" sz="2799">
                <a:latin typeface="Poppins"/>
                <a:ea typeface="Poppins"/>
                <a:cs typeface="Poppins"/>
                <a:sym typeface="Poppins"/>
              </a:rPr>
            </a:br>
            <a:r>
              <a:rPr lang="en-US" sz="2100" b="1">
                <a:solidFill>
                  <a:schemeClr val="dk1"/>
                </a:solidFill>
              </a:rPr>
              <a:t>Interpreting CPA Metrics for Success</a:t>
            </a:r>
            <a:endParaRPr sz="2100" b="1">
              <a:solidFill>
                <a:schemeClr val="dk1"/>
              </a:solidFill>
            </a:endParaRPr>
          </a:p>
          <a:p>
            <a:pPr marL="457200" lvl="0" indent="-349250" algn="l" rtl="0">
              <a:lnSpc>
                <a:spcPct val="115000"/>
              </a:lnSpc>
              <a:spcBef>
                <a:spcPts val="1200"/>
              </a:spcBef>
              <a:spcAft>
                <a:spcPts val="0"/>
              </a:spcAft>
              <a:buClr>
                <a:schemeClr val="dk1"/>
              </a:buClr>
              <a:buSzPts val="1900"/>
              <a:buChar char="●"/>
            </a:pPr>
            <a:r>
              <a:rPr lang="en-US" sz="1900" b="1">
                <a:solidFill>
                  <a:schemeClr val="dk1"/>
                </a:solidFill>
              </a:rPr>
              <a:t>Identify Low-CPA Activities</a:t>
            </a:r>
            <a:r>
              <a:rPr lang="en-US" sz="1900">
                <a:solidFill>
                  <a:schemeClr val="dk1"/>
                </a:solidFill>
              </a:rPr>
              <a:t>: Activities with the lowest CPA are more cost-effective and indicate successful acquisition at lower costs.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Focus on High-Performing Segments</a:t>
            </a:r>
            <a:r>
              <a:rPr lang="en-US" sz="1900">
                <a:solidFill>
                  <a:schemeClr val="dk1"/>
                </a:solidFill>
              </a:rPr>
              <a:t>: For segments with low CPA, consider increasing spend to maximize cost-efficient acquisition.</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Optimize High-CPA Activities</a:t>
            </a:r>
            <a:r>
              <a:rPr lang="en-US" sz="1900">
                <a:solidFill>
                  <a:schemeClr val="dk1"/>
                </a:solidFill>
              </a:rPr>
              <a:t>: For activities with high CPA, review ad placements, creative types, or targeting to improve cost-efficiency.</a:t>
            </a:r>
            <a:endParaRPr sz="19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dk1"/>
                </a:solidFill>
              </a:rPr>
              <a:t>By calculating CPA metrics across different activities, you can target resources toward the most cost-effective strategies, reduce unnecessary spend, and optimize campaign performance. Let me know if you need further assistance with any calculations or setup in Excel or Tableau!</a:t>
            </a:r>
            <a:endParaRPr sz="1900">
              <a:solidFill>
                <a:schemeClr val="dk1"/>
              </a:solidFill>
            </a:endParaRPr>
          </a:p>
          <a:p>
            <a:pPr marL="0" lvl="0" indent="0" algn="just" rtl="0">
              <a:lnSpc>
                <a:spcPct val="120007"/>
              </a:lnSpc>
              <a:spcBef>
                <a:spcPts val="1200"/>
              </a:spcBef>
              <a:spcAft>
                <a:spcPts val="0"/>
              </a:spcAft>
              <a:buClr>
                <a:schemeClr val="dk1"/>
              </a:buClr>
              <a:buSzPts val="1100"/>
              <a:buFont typeface="Arial"/>
              <a:buNone/>
            </a:pPr>
            <a:endParaRPr sz="2799">
              <a:latin typeface="Poppins"/>
              <a:ea typeface="Poppins"/>
              <a:cs typeface="Poppins"/>
              <a:sym typeface="Poppins"/>
            </a:endParaRPr>
          </a:p>
          <a:p>
            <a:pPr marL="0" marR="0" lvl="0" indent="0" algn="just" rtl="0">
              <a:lnSpc>
                <a:spcPct val="120007"/>
              </a:lnSpc>
              <a:spcBef>
                <a:spcPts val="0"/>
              </a:spcBef>
              <a:spcAft>
                <a:spcPts val="0"/>
              </a:spcAft>
              <a:buNone/>
            </a:pPr>
            <a:endParaRPr sz="2799">
              <a:latin typeface="Poppins"/>
              <a:ea typeface="Poppins"/>
              <a:cs typeface="Poppins"/>
              <a:sym typeface="Poppins"/>
            </a:endParaRPr>
          </a:p>
        </p:txBody>
      </p:sp>
      <p:pic>
        <p:nvPicPr>
          <p:cNvPr id="222" name="Google Shape;222;p21"/>
          <p:cNvPicPr preferRelativeResize="0"/>
          <p:nvPr/>
        </p:nvPicPr>
        <p:blipFill>
          <a:blip r:embed="rId3">
            <a:alphaModFix/>
          </a:blip>
          <a:stretch>
            <a:fillRect/>
          </a:stretch>
        </p:blipFill>
        <p:spPr>
          <a:xfrm>
            <a:off x="6286500" y="1009650"/>
            <a:ext cx="9542998" cy="5900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1890</Words>
  <Application>Microsoft Macintosh PowerPoint</Application>
  <PresentationFormat>Custom</PresentationFormat>
  <Paragraphs>249</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Poppins Black</vt:lpstr>
      <vt:lpstr>Poppins</vt:lpstr>
      <vt:lpstr>Calibri</vt:lpstr>
      <vt:lpstr>Menlo</vt:lpstr>
      <vt:lpstr>Helvetica Neue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 Cruz</cp:lastModifiedBy>
  <cp:revision>1</cp:revision>
  <dcterms:modified xsi:type="dcterms:W3CDTF">2026-06-16T12:56:00Z</dcterms:modified>
</cp:coreProperties>
</file>