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12192000"/>
  <p:notesSz cx="6858000" cy="9144000"/>
  <p:embeddedFontLst>
    <p:embeddedFont>
      <p:font typeface="Play"/>
      <p:regular r:id="rId30"/>
      <p:bold r:id="rId31"/>
    </p:embeddedFont>
    <p:embeddedFont>
      <p:font typeface="Proxima Nova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iDMI/k4cbRl+evha2iHYO/EPF6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lay-bold.fntdata"/><Relationship Id="rId30" Type="http://schemas.openxmlformats.org/officeDocument/2006/relationships/font" Target="fonts/Play-regular.fntdata"/><Relationship Id="rId11" Type="http://schemas.openxmlformats.org/officeDocument/2006/relationships/slide" Target="slides/slide7.xml"/><Relationship Id="rId33" Type="http://schemas.openxmlformats.org/officeDocument/2006/relationships/font" Target="fonts/ProximaNova-bold.fntdata"/><Relationship Id="rId10" Type="http://schemas.openxmlformats.org/officeDocument/2006/relationships/slide" Target="slides/slide6.xml"/><Relationship Id="rId32" Type="http://schemas.openxmlformats.org/officeDocument/2006/relationships/font" Target="fonts/ProximaNova-regular.fntdata"/><Relationship Id="rId13" Type="http://schemas.openxmlformats.org/officeDocument/2006/relationships/slide" Target="slides/slide9.xml"/><Relationship Id="rId35" Type="http://schemas.openxmlformats.org/officeDocument/2006/relationships/font" Target="fonts/ProximaNova-boldItalic.fntdata"/><Relationship Id="rId12" Type="http://schemas.openxmlformats.org/officeDocument/2006/relationships/slide" Target="slides/slide8.xml"/><Relationship Id="rId34" Type="http://schemas.openxmlformats.org/officeDocument/2006/relationships/font" Target="fonts/ProximaNova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customschemas.google.com/relationships/presentationmetadata" Target="meta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d3d7ab5ae8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2d3d7ab5ae8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d3fcb428c2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d3fcb428c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Suidice is a felony </a:t>
            </a:r>
            <a:r>
              <a:rPr lang="en-US"/>
              <a:t>according</a:t>
            </a:r>
            <a:r>
              <a:rPr lang="en-US"/>
              <a:t> to California Penal codes… so we included it:(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We did include a few “non-criminal” cases that included child sexual assault. The data had these incidents sorted into an inappropriate category.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police </a:t>
            </a:r>
            <a:r>
              <a:rPr lang="en-US"/>
              <a:t>districts accounted for every piece of data cited while neighborhood was not.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because of unincorporated areas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we have to consider the validity of the idea of an open &amp; cited case.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cited cases may not have caught the real perp.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Open cases can be active for up to 3 years… not a good metric for indicating activity.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d3d7ab5ae8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2d3d7ab5ae8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0998f4bdd5_3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0998f4bdd5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0998f4bdd5_7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0998f4bdd5_7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998f4bdd5_8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0998f4bdd5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d3d7ab5ae8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2d3d7ab5ae8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998f4bdd5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30998f4bdd5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0998f4bdd5_2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0998f4bdd5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d3d7ab5ae8_0_6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2d3d7ab5ae8_0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0998f4bdd5_8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0998f4bdd5_8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d3d7ab5ae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2d3d7ab5ae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Most profitable/highest gross per genre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Which studio is the most successful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Which genre/movie is profitable from 2007-2011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Compare profits to tomato score/audience score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09bdbc3b08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309bdbc3b0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d3fcb428c2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d3fcb428c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Central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Highest Open/Active cases total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Open/Active Cases account for 79% of total cases for Central District.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Northern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Fourth highest Open/Active Case load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BUT highest rate of Open/Active Cases at 83.4%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d3d7ab5ae8_0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2d3d7ab5ae8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d3d7ab5ae8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2d3d7ab5ae8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0998f4bdd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30998f4bdd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0998f4bdd5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30998f4bdd5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d3d7ab5ae8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2d3d7ab5ae8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47995348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2d47995348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d3d7ab5ae8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2d3d7ab5ae8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3d7ab5ae8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2d3d7ab5ae8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d3fcb428c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2d3fcb428c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d3d7ab5ae8_0_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2d3d7ab5ae8_0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d3fcb428c2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d3fcb428c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d3d7ab5ae8_0_89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82" name="Google Shape;82;g2d3d7ab5ae8_0_89"/>
          <p:cNvSpPr txBox="1"/>
          <p:nvPr>
            <p:ph idx="1" type="body"/>
          </p:nvPr>
        </p:nvSpPr>
        <p:spPr>
          <a:xfrm>
            <a:off x="609600" y="1600200"/>
            <a:ext cx="10972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31800" lvl="0" marL="4572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32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431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619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619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83" name="Google Shape;83;g2d3d7ab5ae8_0_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01403" y="6258695"/>
            <a:ext cx="900964" cy="4174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g2d3d7ab5ae8_0_89"/>
          <p:cNvCxnSpPr/>
          <p:nvPr/>
        </p:nvCxnSpPr>
        <p:spPr>
          <a:xfrm>
            <a:off x="0" y="6810567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" name="Google Shape;85;g2d3d7ab5ae8_0_89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d3d7ab5ae8_0_178"/>
          <p:cNvSpPr txBox="1"/>
          <p:nvPr>
            <p:ph idx="1" type="subTitle"/>
          </p:nvPr>
        </p:nvSpPr>
        <p:spPr>
          <a:xfrm>
            <a:off x="553767" y="3753772"/>
            <a:ext cx="103632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roxima Nova"/>
              <a:buNone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cxnSp>
        <p:nvCxnSpPr>
          <p:cNvPr id="88" name="Google Shape;88;g2d3d7ab5ae8_0_178"/>
          <p:cNvCxnSpPr/>
          <p:nvPr/>
        </p:nvCxnSpPr>
        <p:spPr>
          <a:xfrm>
            <a:off x="0" y="6810567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9" name="Google Shape;89;g2d3d7ab5ae8_0_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3767" y="484367"/>
            <a:ext cx="4475196" cy="20731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2d3d7ab5ae8_0_178"/>
          <p:cNvSpPr txBox="1"/>
          <p:nvPr>
            <p:ph type="title"/>
          </p:nvPr>
        </p:nvSpPr>
        <p:spPr>
          <a:xfrm>
            <a:off x="553767" y="2607200"/>
            <a:ext cx="101100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1" name="Google Shape;91;g2d3d7ab5ae8_0_178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d3d7ab5ae8_0_364"/>
          <p:cNvSpPr/>
          <p:nvPr/>
        </p:nvSpPr>
        <p:spPr>
          <a:xfrm>
            <a:off x="0" y="0"/>
            <a:ext cx="12192000" cy="6750300"/>
          </a:xfrm>
          <a:prstGeom prst="foldedCorner">
            <a:avLst>
              <a:gd fmla="val 26236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2d3d7ab5ae8_0_364"/>
          <p:cNvSpPr txBox="1"/>
          <p:nvPr>
            <p:ph type="ctrTitle"/>
          </p:nvPr>
        </p:nvSpPr>
        <p:spPr>
          <a:xfrm>
            <a:off x="914400" y="2111141"/>
            <a:ext cx="10363200" cy="28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Proxima Nova"/>
              <a:buNone/>
              <a:defRPr b="0"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pic>
        <p:nvPicPr>
          <p:cNvPr id="95" name="Google Shape;95;g2d3d7ab5ae8_0_3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01403" y="6258695"/>
            <a:ext cx="900964" cy="4174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g2d3d7ab5ae8_0_364"/>
          <p:cNvCxnSpPr/>
          <p:nvPr/>
        </p:nvCxnSpPr>
        <p:spPr>
          <a:xfrm>
            <a:off x="0" y="6810567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" name="Google Shape;97;g2d3d7ab5ae8_0_364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FFFF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_1">
  <p:cSld name="TITLE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d3d7ab5ae8_0_452"/>
          <p:cNvSpPr/>
          <p:nvPr/>
        </p:nvSpPr>
        <p:spPr>
          <a:xfrm>
            <a:off x="0" y="0"/>
            <a:ext cx="12192000" cy="6750300"/>
          </a:xfrm>
          <a:prstGeom prst="foldedCorner">
            <a:avLst>
              <a:gd fmla="val 26236" name="adj"/>
            </a:avLst>
          </a:prstGeom>
          <a:solidFill>
            <a:srgbClr val="FFCC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g2d3d7ab5ae8_0_4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01403" y="6258695"/>
            <a:ext cx="900964" cy="4174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g2d3d7ab5ae8_0_452"/>
          <p:cNvCxnSpPr/>
          <p:nvPr/>
        </p:nvCxnSpPr>
        <p:spPr>
          <a:xfrm>
            <a:off x="0" y="6810567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" name="Google Shape;102;g2d3d7ab5ae8_0_452"/>
          <p:cNvSpPr txBox="1"/>
          <p:nvPr>
            <p:ph type="ctrTitle"/>
          </p:nvPr>
        </p:nvSpPr>
        <p:spPr>
          <a:xfrm>
            <a:off x="914400" y="2111141"/>
            <a:ext cx="10363200" cy="28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Proxima Nova"/>
              <a:buNone/>
              <a:defRPr b="0"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03" name="Google Shape;103;g2d3d7ab5ae8_0_452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FFFF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_1_1">
  <p:cSld name="TITLE_1_1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d3d7ab5ae8_0_540"/>
          <p:cNvSpPr/>
          <p:nvPr/>
        </p:nvSpPr>
        <p:spPr>
          <a:xfrm>
            <a:off x="0" y="0"/>
            <a:ext cx="12192000" cy="6750300"/>
          </a:xfrm>
          <a:prstGeom prst="foldedCorner">
            <a:avLst>
              <a:gd fmla="val 26236" name="adj"/>
            </a:avLst>
          </a:prstGeom>
          <a:solidFill>
            <a:srgbClr val="0099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g2d3d7ab5ae8_0_5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01403" y="6258695"/>
            <a:ext cx="900964" cy="4174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g2d3d7ab5ae8_0_540"/>
          <p:cNvCxnSpPr/>
          <p:nvPr/>
        </p:nvCxnSpPr>
        <p:spPr>
          <a:xfrm>
            <a:off x="0" y="6810567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8" name="Google Shape;108;g2d3d7ab5ae8_0_540"/>
          <p:cNvSpPr txBox="1"/>
          <p:nvPr>
            <p:ph type="ctrTitle"/>
          </p:nvPr>
        </p:nvSpPr>
        <p:spPr>
          <a:xfrm>
            <a:off x="914400" y="2111141"/>
            <a:ext cx="10363200" cy="28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Proxima Nova"/>
              <a:buNone/>
              <a:defRPr b="0"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09" name="Google Shape;109;g2d3d7ab5ae8_0_540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FFFF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_1_1_1">
  <p:cSld name="TITLE_1_1_1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d3d7ab5ae8_0_628"/>
          <p:cNvSpPr/>
          <p:nvPr/>
        </p:nvSpPr>
        <p:spPr>
          <a:xfrm>
            <a:off x="0" y="0"/>
            <a:ext cx="12192000" cy="6750300"/>
          </a:xfrm>
          <a:prstGeom prst="foldedCorner">
            <a:avLst>
              <a:gd fmla="val 26236" name="adj"/>
            </a:avLst>
          </a:prstGeom>
          <a:solidFill>
            <a:srgbClr val="3366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g2d3d7ab5ae8_0_6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01403" y="6258695"/>
            <a:ext cx="900964" cy="4174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g2d3d7ab5ae8_0_628"/>
          <p:cNvCxnSpPr/>
          <p:nvPr/>
        </p:nvCxnSpPr>
        <p:spPr>
          <a:xfrm>
            <a:off x="0" y="6810567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4" name="Google Shape;114;g2d3d7ab5ae8_0_628"/>
          <p:cNvSpPr txBox="1"/>
          <p:nvPr>
            <p:ph type="ctrTitle"/>
          </p:nvPr>
        </p:nvSpPr>
        <p:spPr>
          <a:xfrm>
            <a:off x="914400" y="2111141"/>
            <a:ext cx="10363200" cy="28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Proxima Nova"/>
              <a:buNone/>
              <a:defRPr b="0" sz="8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5" name="Google Shape;115;g2d3d7ab5ae8_0_628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FFFF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hyperlink" Target="https://censusreporter.org/profiles/16000US0667000-san-francisco-ca/#:~:text=Find%20demographics,%20economics,%20transportation,%20families,%20fertility," TargetMode="External"/><Relationship Id="rId5" Type="http://schemas.openxmlformats.org/officeDocument/2006/relationships/hyperlink" Target="https://ucr.fbi.gov/crime-in-the-u.s/2016/crime-in-the-u.s.-2016/topic-pages/larceny-theft#:~:text=Examples%20are%20thefts%20of%20bicycles,%2C%20etc.%2C%20are%20excluded" TargetMode="External"/><Relationship Id="rId6" Type="http://schemas.openxmlformats.org/officeDocument/2006/relationships/hyperlink" Target="https://www.neighborhoodscout.com/ca/san-francisco/crime#description" TargetMode="External"/><Relationship Id="rId7" Type="http://schemas.openxmlformats.org/officeDocument/2006/relationships/hyperlink" Target="https://www.sanfranciscopolice.org/stay-safe/crime-data/crime-dashboard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8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d3d7ab5ae8_0_95"/>
          <p:cNvSpPr txBox="1"/>
          <p:nvPr>
            <p:ph type="title"/>
          </p:nvPr>
        </p:nvSpPr>
        <p:spPr>
          <a:xfrm>
            <a:off x="1041000" y="2732208"/>
            <a:ext cx="101100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Addressing Crime in </a:t>
            </a:r>
            <a:r>
              <a:rPr lang="en-US"/>
              <a:t>San Francisco</a:t>
            </a:r>
            <a:endParaRPr/>
          </a:p>
        </p:txBody>
      </p:sp>
      <p:pic>
        <p:nvPicPr>
          <p:cNvPr descr="a cartoon of spongebob and patrick walking through a jail cell (Provided by Tenor)" id="121" name="Google Shape;121;g2d3d7ab5ae8_0_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625" y="3774275"/>
            <a:ext cx="3798725" cy="28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2d3d7ab5ae8_0_95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d3fcb428c2_0_1"/>
          <p:cNvSpPr txBox="1"/>
          <p:nvPr>
            <p:ph type="title"/>
          </p:nvPr>
        </p:nvSpPr>
        <p:spPr>
          <a:xfrm>
            <a:off x="609600" y="274625"/>
            <a:ext cx="10972800" cy="806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Team Process: Methodology</a:t>
            </a:r>
            <a:endParaRPr/>
          </a:p>
        </p:txBody>
      </p:sp>
      <p:sp>
        <p:nvSpPr>
          <p:cNvPr id="194" name="Google Shape;194;g2d3fcb428c2_0_1"/>
          <p:cNvSpPr txBox="1"/>
          <p:nvPr>
            <p:ph idx="1" type="body"/>
          </p:nvPr>
        </p:nvSpPr>
        <p:spPr>
          <a:xfrm>
            <a:off x="609600" y="1263900"/>
            <a:ext cx="10972800" cy="530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31800" lvl="0" marL="457200" rtl="0" algn="l">
              <a:spcBef>
                <a:spcPts val="8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The city of San Francisco Crime data provided a comprehensive breakdown of crime data including time, location, crime type, </a:t>
            </a:r>
            <a:r>
              <a:rPr lang="en-US"/>
              <a:t>resolution type</a:t>
            </a:r>
            <a:r>
              <a:rPr lang="en-US"/>
              <a:t> and incident markers 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Considered the type of crime &amp; location very heavily 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We had to </a:t>
            </a:r>
            <a:r>
              <a:rPr lang="en-US"/>
              <a:t>consider… 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○"/>
            </a:pPr>
            <a:r>
              <a:rPr lang="en-US"/>
              <a:t>If Suicide was a crime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○"/>
            </a:pPr>
            <a:r>
              <a:rPr lang="en-US"/>
              <a:t>Whether to consider non-criminal incidents in analysis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○"/>
            </a:pPr>
            <a:r>
              <a:rPr lang="en-US"/>
              <a:t>Whether neighborhood or police district was an accurate area to measure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○"/>
            </a:pPr>
            <a:r>
              <a:rPr lang="en-US"/>
              <a:t>Most cases are usually open for 3 years until closed/cold</a:t>
            </a:r>
            <a:endParaRPr/>
          </a:p>
        </p:txBody>
      </p:sp>
      <p:sp>
        <p:nvSpPr>
          <p:cNvPr id="195" name="Google Shape;195;g2d3fcb428c2_0_1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d3d7ab5ae8_0_458"/>
          <p:cNvSpPr txBox="1"/>
          <p:nvPr>
            <p:ph type="ctrTitle"/>
          </p:nvPr>
        </p:nvSpPr>
        <p:spPr>
          <a:xfrm>
            <a:off x="-532650" y="598700"/>
            <a:ext cx="13257300" cy="27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US" sz="7000">
                <a:solidFill>
                  <a:schemeClr val="lt1"/>
                </a:solidFill>
              </a:rPr>
              <a:t>Crime Trends &amp; Data Insights</a:t>
            </a:r>
            <a:endParaRPr sz="7000"/>
          </a:p>
        </p:txBody>
      </p:sp>
      <p:pic>
        <p:nvPicPr>
          <p:cNvPr id="201" name="Google Shape;201;g2d3d7ab5ae8_0_4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7262" y="2269250"/>
            <a:ext cx="3817476" cy="381747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2d3d7ab5ae8_0_458"/>
          <p:cNvSpPr txBox="1"/>
          <p:nvPr>
            <p:ph idx="12" type="sldNum"/>
          </p:nvPr>
        </p:nvSpPr>
        <p:spPr>
          <a:xfrm>
            <a:off x="-270923" y="6211800"/>
            <a:ext cx="259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FFFF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30998f4bdd5_3_1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5952074" y="-5510890"/>
            <a:ext cx="79400" cy="1149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0998f4bdd5_3_1"/>
          <p:cNvPicPr preferRelativeResize="0"/>
          <p:nvPr/>
        </p:nvPicPr>
        <p:blipFill rotWithShape="1">
          <a:blip r:embed="rId4">
            <a:alphaModFix/>
          </a:blip>
          <a:srcRect b="483" l="-816" r="0" t="-1300"/>
          <a:stretch/>
        </p:blipFill>
        <p:spPr>
          <a:xfrm>
            <a:off x="245950" y="484838"/>
            <a:ext cx="8781152" cy="54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30998f4bdd5_3_1"/>
          <p:cNvSpPr txBox="1"/>
          <p:nvPr/>
        </p:nvSpPr>
        <p:spPr>
          <a:xfrm>
            <a:off x="8579175" y="1942700"/>
            <a:ext cx="3272700" cy="3172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Counts</a:t>
            </a:r>
            <a:r>
              <a:rPr lang="en-US" sz="2300"/>
              <a:t> </a:t>
            </a:r>
            <a:r>
              <a:rPr lang="en-US" sz="2000"/>
              <a:t>in high-crime neighborhoods, for example, Mission and Tenderloin, are about </a:t>
            </a:r>
            <a:r>
              <a:rPr b="1" lang="en-US" sz="2000" u="sng">
                <a:solidFill>
                  <a:srgbClr val="FF0000"/>
                </a:solidFill>
              </a:rPr>
              <a:t>56.7X higher</a:t>
            </a:r>
            <a:r>
              <a:rPr lang="en-US" sz="2000"/>
              <a:t> than low-crime areas such as Treasure Island and Seacliff, driven by denser populations and socioeconomic challenges</a:t>
            </a:r>
            <a:endParaRPr sz="2000"/>
          </a:p>
        </p:txBody>
      </p:sp>
      <p:sp>
        <p:nvSpPr>
          <p:cNvPr id="210" name="Google Shape;210;g30998f4bdd5_3_1"/>
          <p:cNvSpPr txBox="1"/>
          <p:nvPr>
            <p:ph idx="12" type="sldNum"/>
          </p:nvPr>
        </p:nvSpPr>
        <p:spPr>
          <a:xfrm>
            <a:off x="-333448" y="6189850"/>
            <a:ext cx="26541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998f4bdd5_7_4"/>
          <p:cNvSpPr txBox="1"/>
          <p:nvPr/>
        </p:nvSpPr>
        <p:spPr>
          <a:xfrm>
            <a:off x="7464550" y="3306700"/>
            <a:ext cx="3316500" cy="20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16" name="Google Shape;216;g30998f4bdd5_7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588" y="610787"/>
            <a:ext cx="10428875" cy="51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30998f4bdd5_7_4"/>
          <p:cNvSpPr txBox="1"/>
          <p:nvPr/>
        </p:nvSpPr>
        <p:spPr>
          <a:xfrm>
            <a:off x="7795450" y="1961975"/>
            <a:ext cx="2985600" cy="3016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T</a:t>
            </a:r>
            <a:r>
              <a:rPr lang="en-US" sz="1900">
                <a:solidFill>
                  <a:schemeClr val="dk1"/>
                </a:solidFill>
              </a:rPr>
              <a:t>he top 5 lowest-crime neighborhoods, like Treasure Island and Seacliff, have crime rates that are </a:t>
            </a:r>
            <a:r>
              <a:rPr b="1" i="1" lang="en-US" sz="1900" u="sng">
                <a:solidFill>
                  <a:srgbClr val="FF0000"/>
                </a:solidFill>
              </a:rPr>
              <a:t>56.7X lower</a:t>
            </a:r>
            <a:r>
              <a:rPr lang="en-US" sz="1900">
                <a:solidFill>
                  <a:schemeClr val="dk1"/>
                </a:solidFill>
              </a:rPr>
              <a:t> than high-crime areas like Mission and Tenderloin, reflecting their smaller populations and more affluent residential nature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18" name="Google Shape;218;g30998f4bdd5_7_4"/>
          <p:cNvPicPr preferRelativeResize="0"/>
          <p:nvPr/>
        </p:nvPicPr>
        <p:blipFill rotWithShape="1">
          <a:blip r:embed="rId4">
            <a:alphaModFix/>
          </a:blip>
          <a:srcRect b="943" l="0" r="0" t="776"/>
          <a:stretch/>
        </p:blipFill>
        <p:spPr>
          <a:xfrm rot="-5400000">
            <a:off x="5952074" y="-5510890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30998f4bdd5_7_4"/>
          <p:cNvSpPr txBox="1"/>
          <p:nvPr>
            <p:ph idx="12" type="sldNum"/>
          </p:nvPr>
        </p:nvSpPr>
        <p:spPr>
          <a:xfrm>
            <a:off x="-479372" y="6189825"/>
            <a:ext cx="27792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0998f4bdd5_8_0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30998f4bdd5_8_0"/>
          <p:cNvSpPr txBox="1"/>
          <p:nvPr>
            <p:ph idx="1" type="body"/>
          </p:nvPr>
        </p:nvSpPr>
        <p:spPr>
          <a:xfrm>
            <a:off x="609600" y="1600200"/>
            <a:ext cx="10972800" cy="4967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g30998f4bdd5_8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4625"/>
            <a:ext cx="12192000" cy="649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30998f4bdd5_8_0"/>
          <p:cNvSpPr txBox="1"/>
          <p:nvPr/>
        </p:nvSpPr>
        <p:spPr>
          <a:xfrm>
            <a:off x="7551525" y="1033825"/>
            <a:ext cx="3208800" cy="1419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</a:rPr>
              <a:t>The North East </a:t>
            </a:r>
            <a:r>
              <a:rPr b="1" lang="en-US" sz="2800">
                <a:solidFill>
                  <a:schemeClr val="dk1"/>
                </a:solidFill>
              </a:rPr>
              <a:t>is where most crime is condensed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28" name="Google Shape;228;g30998f4bdd5_8_0"/>
          <p:cNvPicPr preferRelativeResize="0"/>
          <p:nvPr/>
        </p:nvPicPr>
        <p:blipFill rotWithShape="1">
          <a:blip r:embed="rId4">
            <a:alphaModFix/>
          </a:blip>
          <a:srcRect b="943" l="0" r="0" t="776"/>
          <a:stretch/>
        </p:blipFill>
        <p:spPr>
          <a:xfrm rot="-5400000">
            <a:off x="5952074" y="-5510890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0998f4bdd5_8_0"/>
          <p:cNvSpPr txBox="1"/>
          <p:nvPr>
            <p:ph idx="12" type="sldNum"/>
          </p:nvPr>
        </p:nvSpPr>
        <p:spPr>
          <a:xfrm>
            <a:off x="-1417394" y="6148150"/>
            <a:ext cx="34881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2d3d7ab5ae8_0_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50" y="326575"/>
            <a:ext cx="11820501" cy="575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2d3d7ab5ae8_0_270"/>
          <p:cNvSpPr txBox="1"/>
          <p:nvPr/>
        </p:nvSpPr>
        <p:spPr>
          <a:xfrm>
            <a:off x="7657075" y="1243750"/>
            <a:ext cx="3418500" cy="1626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Larceny Theft is roughly </a:t>
            </a:r>
            <a:r>
              <a:rPr b="1" lang="en-US" sz="2800">
                <a:solidFill>
                  <a:srgbClr val="FF0000"/>
                </a:solidFill>
              </a:rPr>
              <a:t>3x</a:t>
            </a:r>
            <a:r>
              <a:rPr lang="en-US" sz="2800">
                <a:solidFill>
                  <a:schemeClr val="dk1"/>
                </a:solidFill>
              </a:rPr>
              <a:t> higher than others in top 5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36" name="Google Shape;236;g2d3d7ab5ae8_0_270"/>
          <p:cNvPicPr preferRelativeResize="0"/>
          <p:nvPr/>
        </p:nvPicPr>
        <p:blipFill rotWithShape="1">
          <a:blip r:embed="rId4">
            <a:alphaModFix/>
          </a:blip>
          <a:srcRect b="943" l="0" r="0" t="776"/>
          <a:stretch/>
        </p:blipFill>
        <p:spPr>
          <a:xfrm rot="-5400000">
            <a:off x="6056299" y="-5616240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2d3d7ab5ae8_0_270"/>
          <p:cNvSpPr txBox="1"/>
          <p:nvPr>
            <p:ph idx="12" type="sldNum"/>
          </p:nvPr>
        </p:nvSpPr>
        <p:spPr>
          <a:xfrm>
            <a:off x="-625272" y="6237100"/>
            <a:ext cx="2904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30998f4bdd5_2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550" y="263525"/>
            <a:ext cx="11506901" cy="587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0998f4bdd5_2_23"/>
          <p:cNvSpPr txBox="1"/>
          <p:nvPr/>
        </p:nvSpPr>
        <p:spPr>
          <a:xfrm>
            <a:off x="7534550" y="1333600"/>
            <a:ext cx="4314900" cy="1959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</a:rPr>
              <a:t>Theft from vehicle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>
                <a:solidFill>
                  <a:schemeClr val="dk1"/>
                </a:solidFill>
              </a:rPr>
              <a:t>accounts for more than half of the larceny theft incidents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44" name="Google Shape;244;g30998f4bdd5_2_23"/>
          <p:cNvPicPr preferRelativeResize="0"/>
          <p:nvPr/>
        </p:nvPicPr>
        <p:blipFill rotWithShape="1">
          <a:blip r:embed="rId4">
            <a:alphaModFix/>
          </a:blip>
          <a:srcRect b="943" l="0" r="0" t="776"/>
          <a:stretch/>
        </p:blipFill>
        <p:spPr>
          <a:xfrm rot="-5400000">
            <a:off x="6056299" y="-5521990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0998f4bdd5_2_23"/>
          <p:cNvSpPr txBox="1"/>
          <p:nvPr>
            <p:ph idx="12" type="sldNum"/>
          </p:nvPr>
        </p:nvSpPr>
        <p:spPr>
          <a:xfrm>
            <a:off x="-1146395" y="6231525"/>
            <a:ext cx="33420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0998f4bdd5_2_1"/>
          <p:cNvSpPr txBox="1"/>
          <p:nvPr>
            <p:ph type="title"/>
          </p:nvPr>
        </p:nvSpPr>
        <p:spPr>
          <a:xfrm>
            <a:off x="498975" y="12"/>
            <a:ext cx="109728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Larceny</a:t>
            </a:r>
            <a:r>
              <a:rPr b="1" lang="en-US"/>
              <a:t> Theft</a:t>
            </a:r>
            <a:endParaRPr b="1"/>
          </a:p>
        </p:txBody>
      </p:sp>
      <p:sp>
        <p:nvSpPr>
          <p:cNvPr id="251" name="Google Shape;251;g30998f4bdd5_2_1"/>
          <p:cNvSpPr txBox="1"/>
          <p:nvPr>
            <p:ph idx="1" type="body"/>
          </p:nvPr>
        </p:nvSpPr>
        <p:spPr>
          <a:xfrm>
            <a:off x="609600" y="1143300"/>
            <a:ext cx="10972800" cy="5438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31800" lvl="0" marL="457200" rtl="0" algn="l">
              <a:spcBef>
                <a:spcPts val="8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What is it? Stealing of any property or article that is not taken by force and violence or by fraud</a:t>
            </a:r>
            <a:endParaRPr/>
          </a:p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Highest</a:t>
            </a:r>
            <a:r>
              <a:rPr lang="en-US"/>
              <a:t> Incident category, specifically from vehicle theft</a:t>
            </a:r>
            <a:endParaRPr/>
          </a:p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>
                <a:highlight>
                  <a:srgbClr val="FFFFFF"/>
                </a:highlight>
              </a:rPr>
              <a:t>In San Francisco, your chance of becoming a victim of a property crime is one in 17, which is a rate of 60 per one thousand population</a:t>
            </a:r>
            <a:endParaRPr>
              <a:highlight>
                <a:srgbClr val="FFFFFF"/>
              </a:highlight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>
                <a:highlight>
                  <a:srgbClr val="FFFFFF"/>
                </a:highlight>
              </a:rPr>
              <a:t>Highest rates of motor vehicle theft in the nation is in </a:t>
            </a:r>
            <a:r>
              <a:rPr lang="en-US">
                <a:highlight>
                  <a:srgbClr val="FFFFFF"/>
                </a:highlight>
              </a:rPr>
              <a:t>San Francisco has one of the </a:t>
            </a:r>
            <a:r>
              <a:rPr lang="en-US">
                <a:highlight>
                  <a:srgbClr val="FFFFFF"/>
                </a:highlight>
              </a:rPr>
              <a:t>according to FBI crime data</a:t>
            </a:r>
            <a:endParaRPr>
              <a:highlight>
                <a:srgbClr val="FFFFFF"/>
              </a:highlight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SzPts val="2800"/>
              <a:buChar char="●"/>
            </a:pPr>
            <a:r>
              <a:rPr lang="en-US">
                <a:highlight>
                  <a:srgbClr val="FFFFFF"/>
                </a:highlight>
              </a:rPr>
              <a:t>Chances of getting car stolen in San Francisco is one in 127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252" name="Google Shape;252;g30998f4bdd5_2_1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6056299" y="-5521990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0998f4bdd5_2_1"/>
          <p:cNvSpPr txBox="1"/>
          <p:nvPr>
            <p:ph idx="12" type="sldNum"/>
          </p:nvPr>
        </p:nvSpPr>
        <p:spPr>
          <a:xfrm>
            <a:off x="-792047" y="6333300"/>
            <a:ext cx="28626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d3d7ab5ae8_0_639"/>
          <p:cNvSpPr txBox="1"/>
          <p:nvPr>
            <p:ph type="title"/>
          </p:nvPr>
        </p:nvSpPr>
        <p:spPr>
          <a:xfrm>
            <a:off x="424267" y="280001"/>
            <a:ext cx="109728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When is crime committed?</a:t>
            </a:r>
            <a:endParaRPr/>
          </a:p>
        </p:txBody>
      </p:sp>
      <p:pic>
        <p:nvPicPr>
          <p:cNvPr id="259" name="Google Shape;259;g2d3d7ab5ae8_0_639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6056299" y="-4512915"/>
            <a:ext cx="79400" cy="1149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2d3d7ab5ae8_0_6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25000"/>
            <a:ext cx="4958124" cy="500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2d3d7ab5ae8_0_6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0550" y="1749700"/>
            <a:ext cx="6236752" cy="46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2d3d7ab5ae8_0_639"/>
          <p:cNvSpPr txBox="1"/>
          <p:nvPr/>
        </p:nvSpPr>
        <p:spPr>
          <a:xfrm>
            <a:off x="7534700" y="151600"/>
            <a:ext cx="3264000" cy="1198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Crime </a:t>
            </a:r>
            <a:r>
              <a:rPr lang="en-US" sz="1800">
                <a:solidFill>
                  <a:srgbClr val="FF0000"/>
                </a:solidFill>
              </a:rPr>
              <a:t>spikes at 12pm, 2pm, 6pm and 12am</a:t>
            </a:r>
            <a:r>
              <a:rPr lang="en-US" sz="1800">
                <a:solidFill>
                  <a:schemeClr val="dk1"/>
                </a:solidFill>
              </a:rPr>
              <a:t> and on Fridays ,Saturdays &amp; Wednesdays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63" name="Google Shape;263;g2d3d7ab5ae8_0_639"/>
          <p:cNvSpPr txBox="1"/>
          <p:nvPr>
            <p:ph idx="12" type="sldNum"/>
          </p:nvPr>
        </p:nvSpPr>
        <p:spPr>
          <a:xfrm>
            <a:off x="-1208950" y="6434150"/>
            <a:ext cx="3264000" cy="423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30998f4bdd5_8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0328998" cy="573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0998f4bdd5_8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7925"/>
            <a:ext cx="12191999" cy="60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30998f4bdd5_8_6"/>
          <p:cNvSpPr txBox="1"/>
          <p:nvPr/>
        </p:nvSpPr>
        <p:spPr>
          <a:xfrm>
            <a:off x="6813100" y="570125"/>
            <a:ext cx="3767700" cy="1598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</a:rPr>
              <a:t>Summer into Fall </a:t>
            </a:r>
            <a:r>
              <a:rPr b="1" lang="en-US" sz="2800">
                <a:solidFill>
                  <a:schemeClr val="dk1"/>
                </a:solidFill>
              </a:rPr>
              <a:t>shows to have the </a:t>
            </a:r>
            <a:r>
              <a:rPr b="1" lang="en-US" sz="2800">
                <a:solidFill>
                  <a:srgbClr val="FF0000"/>
                </a:solidFill>
              </a:rPr>
              <a:t>highest</a:t>
            </a:r>
            <a:r>
              <a:rPr b="1" lang="en-US" sz="2800">
                <a:solidFill>
                  <a:schemeClr val="dk1"/>
                </a:solidFill>
              </a:rPr>
              <a:t> crime rates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71" name="Google Shape;271;g30998f4bdd5_8_6"/>
          <p:cNvPicPr preferRelativeResize="0"/>
          <p:nvPr/>
        </p:nvPicPr>
        <p:blipFill rotWithShape="1">
          <a:blip r:embed="rId4">
            <a:alphaModFix/>
          </a:blip>
          <a:srcRect b="943" l="0" r="0" t="776"/>
          <a:stretch/>
        </p:blipFill>
        <p:spPr>
          <a:xfrm rot="-5400000">
            <a:off x="6056299" y="-5553715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0998f4bdd5_8_6"/>
          <p:cNvSpPr txBox="1"/>
          <p:nvPr>
            <p:ph idx="12" type="sldNum"/>
          </p:nvPr>
        </p:nvSpPr>
        <p:spPr>
          <a:xfrm>
            <a:off x="-1063020" y="6371625"/>
            <a:ext cx="3321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d3d7ab5ae8_0_2"/>
          <p:cNvSpPr txBox="1"/>
          <p:nvPr>
            <p:ph type="title"/>
          </p:nvPr>
        </p:nvSpPr>
        <p:spPr>
          <a:xfrm>
            <a:off x="424267" y="280001"/>
            <a:ext cx="109728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Table of Contents</a:t>
            </a:r>
            <a:endParaRPr/>
          </a:p>
        </p:txBody>
      </p:sp>
      <p:pic>
        <p:nvPicPr>
          <p:cNvPr id="128" name="Google Shape;128;g2d3d7ab5ae8_0_2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6070166" y="-4543815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2d3d7ab5ae8_0_2"/>
          <p:cNvSpPr txBox="1"/>
          <p:nvPr/>
        </p:nvSpPr>
        <p:spPr>
          <a:xfrm>
            <a:off x="673800" y="1731567"/>
            <a:ext cx="10844400" cy="741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Introduction</a:t>
            </a:r>
            <a:endParaRPr b="1" i="0" sz="3200" u="none" cap="none" strike="noStrik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" name="Google Shape;130;g2d3d7ab5ae8_0_2"/>
          <p:cNvSpPr txBox="1"/>
          <p:nvPr/>
        </p:nvSpPr>
        <p:spPr>
          <a:xfrm>
            <a:off x="687651" y="2963017"/>
            <a:ext cx="10844400" cy="7416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Context &amp; Methodology</a:t>
            </a:r>
            <a:r>
              <a:rPr b="1" lang="en-US" sz="3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	</a:t>
            </a:r>
            <a:endParaRPr b="1" i="0" sz="3200" u="none" cap="none" strike="noStrik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1" name="Google Shape;131;g2d3d7ab5ae8_0_2"/>
          <p:cNvSpPr txBox="1"/>
          <p:nvPr/>
        </p:nvSpPr>
        <p:spPr>
          <a:xfrm>
            <a:off x="673800" y="4209917"/>
            <a:ext cx="10844400" cy="7416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Crime Trends &amp; Data Insights</a:t>
            </a:r>
            <a:endParaRPr b="1" i="0" sz="3200" u="none" cap="none" strike="noStrik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2" name="Google Shape;132;g2d3d7ab5ae8_0_2"/>
          <p:cNvSpPr txBox="1"/>
          <p:nvPr/>
        </p:nvSpPr>
        <p:spPr>
          <a:xfrm>
            <a:off x="687651" y="5456833"/>
            <a:ext cx="10844400" cy="7416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Recommendations</a:t>
            </a:r>
            <a:endParaRPr b="1" i="0" sz="3200" u="none" cap="none" strike="noStrik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3" name="Google Shape;133;g2d3d7ab5ae8_0_2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309bdbc3b08_3_0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6056299" y="-5269640"/>
            <a:ext cx="79400" cy="1149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309bdbc3b08_3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5350" y="614850"/>
            <a:ext cx="7617949" cy="577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309bdbc3b08_3_0"/>
          <p:cNvSpPr txBox="1"/>
          <p:nvPr/>
        </p:nvSpPr>
        <p:spPr>
          <a:xfrm>
            <a:off x="7598975" y="1907625"/>
            <a:ext cx="4493400" cy="3342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The 2018 San Francisco crime data shows spikes in criminal activity on major holidays like New Year's Day, Labor Day, and Veterans Day (observed), with crime rates </a:t>
            </a:r>
            <a:r>
              <a:rPr b="1" i="1" lang="en-US" sz="2300" u="sng">
                <a:solidFill>
                  <a:srgbClr val="FF0000"/>
                </a:solidFill>
              </a:rPr>
              <a:t>1.26X</a:t>
            </a:r>
            <a:r>
              <a:rPr b="1" lang="en-US" sz="2300" u="sng">
                <a:solidFill>
                  <a:srgbClr val="FF0000"/>
                </a:solidFill>
              </a:rPr>
              <a:t> higher</a:t>
            </a:r>
            <a:r>
              <a:rPr lang="en-US" sz="2300">
                <a:solidFill>
                  <a:schemeClr val="dk1"/>
                </a:solidFill>
              </a:rPr>
              <a:t> than other holidays, indicating that public celebrations contribute to increased crime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280" name="Google Shape;280;g309bdbc3b08_3_0"/>
          <p:cNvSpPr txBox="1"/>
          <p:nvPr>
            <p:ph idx="12" type="sldNum"/>
          </p:nvPr>
        </p:nvSpPr>
        <p:spPr>
          <a:xfrm>
            <a:off x="-854546" y="6189825"/>
            <a:ext cx="2966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g2d3fcb428c2_0_11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6248674" y="-5587965"/>
            <a:ext cx="79400" cy="1149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2d3fcb428c2_0_11"/>
          <p:cNvPicPr preferRelativeResize="0"/>
          <p:nvPr/>
        </p:nvPicPr>
        <p:blipFill rotWithShape="1">
          <a:blip r:embed="rId4">
            <a:alphaModFix/>
          </a:blip>
          <a:srcRect b="-3625" l="0" r="10530" t="-3636"/>
          <a:stretch/>
        </p:blipFill>
        <p:spPr>
          <a:xfrm>
            <a:off x="9909350" y="349950"/>
            <a:ext cx="2124850" cy="162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2d3fcb428c2_0_11"/>
          <p:cNvSpPr txBox="1"/>
          <p:nvPr/>
        </p:nvSpPr>
        <p:spPr>
          <a:xfrm>
            <a:off x="2779325" y="6030875"/>
            <a:ext cx="91473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Proxima Nova"/>
                <a:ea typeface="Proxima Nova"/>
                <a:cs typeface="Proxima Nova"/>
                <a:sym typeface="Proxima Nova"/>
              </a:rPr>
              <a:t>Exceptional Adult</a:t>
            </a:r>
            <a:r>
              <a:rPr lang="en-US" sz="2100">
                <a:latin typeface="Proxima Nova"/>
                <a:ea typeface="Proxima Nova"/>
                <a:cs typeface="Proxima Nova"/>
                <a:sym typeface="Proxima Nova"/>
              </a:rPr>
              <a:t>: offense is cleared without arresting or charging an offender due to circumstances beyond the agency's control</a:t>
            </a: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8" name="Google Shape;288;g2d3fcb428c2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49950"/>
            <a:ext cx="9555776" cy="568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d3fcb428c2_0_11"/>
          <p:cNvSpPr txBox="1"/>
          <p:nvPr/>
        </p:nvSpPr>
        <p:spPr>
          <a:xfrm>
            <a:off x="9909350" y="2513925"/>
            <a:ext cx="2124900" cy="2262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</a:rPr>
              <a:t>Open/Active cases </a:t>
            </a:r>
            <a:r>
              <a:rPr lang="en-US" sz="2000">
                <a:solidFill>
                  <a:schemeClr val="dk1"/>
                </a:solidFill>
              </a:rPr>
              <a:t>account for </a:t>
            </a:r>
            <a:r>
              <a:rPr b="1" lang="en-US" sz="2000">
                <a:solidFill>
                  <a:schemeClr val="dk1"/>
                </a:solidFill>
              </a:rPr>
              <a:t>more than half of all cases</a:t>
            </a:r>
            <a:r>
              <a:rPr lang="en-US" sz="2000">
                <a:solidFill>
                  <a:schemeClr val="dk1"/>
                </a:solidFill>
              </a:rPr>
              <a:t> </a:t>
            </a:r>
            <a:r>
              <a:rPr b="1" lang="en-US" sz="2000">
                <a:solidFill>
                  <a:schemeClr val="dk1"/>
                </a:solidFill>
              </a:rPr>
              <a:t>in ALL police districts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90" name="Google Shape;290;g2d3fcb428c2_0_11"/>
          <p:cNvSpPr txBox="1"/>
          <p:nvPr>
            <p:ph idx="12" type="sldNum"/>
          </p:nvPr>
        </p:nvSpPr>
        <p:spPr>
          <a:xfrm>
            <a:off x="-1500769" y="6183275"/>
            <a:ext cx="36549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d3d7ab5ae8_0_546"/>
          <p:cNvSpPr txBox="1"/>
          <p:nvPr>
            <p:ph type="ctrTitle"/>
          </p:nvPr>
        </p:nvSpPr>
        <p:spPr>
          <a:xfrm>
            <a:off x="598200" y="505775"/>
            <a:ext cx="10995600" cy="45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-US"/>
              <a:t>Funding Allocation Recommendations</a:t>
            </a:r>
            <a:endParaRPr/>
          </a:p>
        </p:txBody>
      </p:sp>
      <p:pic>
        <p:nvPicPr>
          <p:cNvPr id="296" name="Google Shape;296;g2d3d7ab5ae8_0_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7875" y="3161475"/>
            <a:ext cx="3336252" cy="333505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2d3d7ab5ae8_0_546"/>
          <p:cNvSpPr txBox="1"/>
          <p:nvPr>
            <p:ph idx="12" type="sldNum"/>
          </p:nvPr>
        </p:nvSpPr>
        <p:spPr>
          <a:xfrm>
            <a:off x="-687796" y="6208225"/>
            <a:ext cx="2966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FFFF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d3d7ab5ae8_0_275"/>
          <p:cNvSpPr txBox="1"/>
          <p:nvPr>
            <p:ph type="title"/>
          </p:nvPr>
        </p:nvSpPr>
        <p:spPr>
          <a:xfrm>
            <a:off x="424267" y="280001"/>
            <a:ext cx="109728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Recommendations</a:t>
            </a:r>
            <a:endParaRPr/>
          </a:p>
        </p:txBody>
      </p:sp>
      <p:pic>
        <p:nvPicPr>
          <p:cNvPr id="303" name="Google Shape;303;g2d3d7ab5ae8_0_275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6056299" y="-4512915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2d3d7ab5ae8_0_275"/>
          <p:cNvSpPr txBox="1"/>
          <p:nvPr/>
        </p:nvSpPr>
        <p:spPr>
          <a:xfrm>
            <a:off x="528900" y="1500200"/>
            <a:ext cx="11134200" cy="52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b="1" lang="en-US" sz="2600">
                <a:solidFill>
                  <a:schemeClr val="dk1"/>
                </a:solidFill>
              </a:rPr>
              <a:t>Environmental Design (CPTED)</a:t>
            </a:r>
            <a:r>
              <a:rPr lang="en-US" sz="2600">
                <a:solidFill>
                  <a:schemeClr val="dk1"/>
                </a:solidFill>
              </a:rPr>
              <a:t>: Invest in urban planning strategies that reduce opportunities for larceny, such as improving lighting in parking lots and public spaces and designing spaces that enhance visibility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b="1" lang="en-US" sz="2600">
                <a:solidFill>
                  <a:schemeClr val="dk1"/>
                </a:solidFill>
              </a:rPr>
              <a:t>Expanded Investigation Team: </a:t>
            </a:r>
            <a:r>
              <a:rPr lang="en-US" sz="2600">
                <a:solidFill>
                  <a:schemeClr val="dk1"/>
                </a:solidFill>
              </a:rPr>
              <a:t>Crimes are being committed faster than they are solved. Introducing a highly skilled investigation team that can increase resolved cases quicker can potentially ward crime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b="1" lang="en-US" sz="2500">
                <a:solidFill>
                  <a:schemeClr val="dk1"/>
                </a:solidFill>
              </a:rPr>
              <a:t>Restorative Justice Programs</a:t>
            </a:r>
            <a:r>
              <a:rPr lang="en-US" sz="2500">
                <a:solidFill>
                  <a:schemeClr val="dk1"/>
                </a:solidFill>
              </a:rPr>
              <a:t>: Support initiatives that focus on healing for victims and offenders, promoting accountability and reducing recidivism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b="1" lang="en-US" sz="2500">
                <a:solidFill>
                  <a:schemeClr val="dk1"/>
                </a:solidFill>
              </a:rPr>
              <a:t>Property Registration Programs</a:t>
            </a:r>
            <a:r>
              <a:rPr lang="en-US" sz="2500">
                <a:solidFill>
                  <a:schemeClr val="dk1"/>
                </a:solidFill>
              </a:rPr>
              <a:t>: Create initiatives that encourage residents to register valuable items, making it easier to recover stolen property and deterring theft through public awareness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05" name="Google Shape;305;g2d3d7ab5ae8_0_275"/>
          <p:cNvSpPr txBox="1"/>
          <p:nvPr>
            <p:ph idx="12" type="sldNum"/>
          </p:nvPr>
        </p:nvSpPr>
        <p:spPr>
          <a:xfrm>
            <a:off x="-979645" y="6272600"/>
            <a:ext cx="34254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0998f4bdd5_1_0"/>
          <p:cNvSpPr txBox="1"/>
          <p:nvPr>
            <p:ph type="title"/>
          </p:nvPr>
        </p:nvSpPr>
        <p:spPr>
          <a:xfrm>
            <a:off x="424267" y="280001"/>
            <a:ext cx="109728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Sources and Additional Data</a:t>
            </a:r>
            <a:endParaRPr/>
          </a:p>
        </p:txBody>
      </p:sp>
      <p:pic>
        <p:nvPicPr>
          <p:cNvPr id="311" name="Google Shape;311;g30998f4bdd5_1_0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6056299" y="-4512915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30998f4bdd5_1_0"/>
          <p:cNvSpPr txBox="1"/>
          <p:nvPr/>
        </p:nvSpPr>
        <p:spPr>
          <a:xfrm>
            <a:off x="819900" y="1660650"/>
            <a:ext cx="10577100" cy="4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San Francisco, CA - Profile data - Census Reporter</a:t>
            </a:r>
            <a:endParaRPr sz="36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FBI Larceny Theft Definition</a:t>
            </a:r>
            <a:endParaRPr sz="36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https://www.neighborhoodscout.com/ca/san-francisco/crime#description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 u="sng">
                <a:solidFill>
                  <a:schemeClr val="dk1"/>
                </a:solidFill>
              </a:rPr>
              <a:t>https://data.sfgov.org/Public-Safety/Map-of-Police-Department-Incident-Reports-2018-to-/jq29-s5wp </a:t>
            </a:r>
            <a:endParaRPr sz="1900" u="sng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https://www.sanfranciscopolice.org/stay-safe/crime-data/crime-dashboard</a:t>
            </a:r>
            <a:endParaRPr sz="1900" u="sng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 u="sng">
                <a:solidFill>
                  <a:schemeClr val="dk1"/>
                </a:solidFill>
              </a:rPr>
              <a:t>https://www.sfchronicle.com/projects/2022/fixing-san-francisco-problems/crime</a:t>
            </a:r>
            <a:endParaRPr sz="19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313" name="Google Shape;313;g30998f4bdd5_1_0"/>
          <p:cNvSpPr txBox="1"/>
          <p:nvPr>
            <p:ph idx="12" type="sldNum"/>
          </p:nvPr>
        </p:nvSpPr>
        <p:spPr>
          <a:xfrm>
            <a:off x="-1709192" y="6280200"/>
            <a:ext cx="40092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0998f4bdd5_2_9"/>
          <p:cNvSpPr txBox="1"/>
          <p:nvPr>
            <p:ph type="title"/>
          </p:nvPr>
        </p:nvSpPr>
        <p:spPr>
          <a:xfrm>
            <a:off x="2107950" y="2578800"/>
            <a:ext cx="7976100" cy="17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10000"/>
              <a:t>THANK YOU</a:t>
            </a:r>
            <a:endParaRPr sz="10000"/>
          </a:p>
        </p:txBody>
      </p:sp>
      <p:pic>
        <p:nvPicPr>
          <p:cNvPr id="319" name="Google Shape;319;g30998f4bdd5_2_9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6056299" y="-4512915"/>
            <a:ext cx="79400" cy="1149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30998f4bdd5_2_9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6056299" y="-505740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30998f4bdd5_2_9"/>
          <p:cNvSpPr txBox="1"/>
          <p:nvPr>
            <p:ph idx="12" type="sldNum"/>
          </p:nvPr>
        </p:nvSpPr>
        <p:spPr>
          <a:xfrm>
            <a:off x="-1171670" y="6200950"/>
            <a:ext cx="34464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d3d7ab5ae8_0_282"/>
          <p:cNvSpPr txBox="1"/>
          <p:nvPr>
            <p:ph type="ctrTitle"/>
          </p:nvPr>
        </p:nvSpPr>
        <p:spPr>
          <a:xfrm>
            <a:off x="2391600" y="851758"/>
            <a:ext cx="74088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/>
              <a:t>Introduction</a:t>
            </a:r>
            <a:endParaRPr/>
          </a:p>
        </p:txBody>
      </p:sp>
      <p:pic>
        <p:nvPicPr>
          <p:cNvPr id="139" name="Google Shape;139;g2d3d7ab5ae8_0_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8873" y="2739050"/>
            <a:ext cx="3594249" cy="359424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2d3d7ab5ae8_0_282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FFFF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d479953485_1_0"/>
          <p:cNvSpPr txBox="1"/>
          <p:nvPr>
            <p:ph type="title"/>
          </p:nvPr>
        </p:nvSpPr>
        <p:spPr>
          <a:xfrm>
            <a:off x="424267" y="280001"/>
            <a:ext cx="109728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Who is C474-Wayne’s Pod…</a:t>
            </a:r>
            <a:endParaRPr/>
          </a:p>
        </p:txBody>
      </p:sp>
      <p:pic>
        <p:nvPicPr>
          <p:cNvPr id="146" name="Google Shape;146;g2d479953485_1_0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6056299" y="-4512915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2d479953485_1_0"/>
          <p:cNvSpPr txBox="1"/>
          <p:nvPr/>
        </p:nvSpPr>
        <p:spPr>
          <a:xfrm>
            <a:off x="424275" y="1510400"/>
            <a:ext cx="114174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C474 was tasked to analyze the City of San Francisco’s crime data to uncover patterns &amp; determine solutions to reduce incidents in vulnerable areas. </a:t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8" name="Google Shape;148;g2d479953485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7475" y="1755740"/>
            <a:ext cx="6230800" cy="353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d479953485_1_0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d3d7ab5ae8_0_184"/>
          <p:cNvSpPr txBox="1"/>
          <p:nvPr>
            <p:ph type="title"/>
          </p:nvPr>
        </p:nvSpPr>
        <p:spPr>
          <a:xfrm>
            <a:off x="424267" y="280001"/>
            <a:ext cx="109728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						   </a:t>
            </a:r>
            <a:r>
              <a:rPr b="1" lang="en-US"/>
              <a:t>Group Members</a:t>
            </a:r>
            <a:endParaRPr b="1"/>
          </a:p>
        </p:txBody>
      </p:sp>
      <p:pic>
        <p:nvPicPr>
          <p:cNvPr id="155" name="Google Shape;155;g2d3d7ab5ae8_0_184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6056299" y="-4512915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2d3d7ab5ae8_0_184"/>
          <p:cNvSpPr txBox="1"/>
          <p:nvPr/>
        </p:nvSpPr>
        <p:spPr>
          <a:xfrm>
            <a:off x="424275" y="1510400"/>
            <a:ext cx="114174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1"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oxima Nova"/>
              <a:buChar char="●"/>
            </a:pPr>
            <a:r>
              <a:rPr b="1" lang="en-US" sz="3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Del Cruz</a:t>
            </a:r>
            <a:endParaRPr b="1" sz="3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oxima Nova"/>
              <a:buChar char="●"/>
            </a:pPr>
            <a:r>
              <a:rPr b="1" lang="en-US" sz="3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Sabrina Mehu</a:t>
            </a:r>
            <a:endParaRPr b="1" sz="3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oxima Nova"/>
              <a:buChar char="●"/>
            </a:pPr>
            <a:r>
              <a:rPr b="1" lang="en-US" sz="3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Tabriya Joseph</a:t>
            </a:r>
            <a:endParaRPr b="1" sz="3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oxima Nova"/>
              <a:buChar char="●"/>
            </a:pPr>
            <a:r>
              <a:rPr b="1" lang="en-US" sz="3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Joseph Bargallo</a:t>
            </a:r>
            <a:endParaRPr b="1" sz="3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oxima Nova"/>
              <a:buChar char="●"/>
            </a:pPr>
            <a:r>
              <a:rPr b="1" lang="en-US" sz="3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Laurianne Apollon</a:t>
            </a:r>
            <a:endParaRPr b="1" sz="3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]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7" name="Google Shape;157;g2d3d7ab5ae8_0_184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d3d7ab5ae8_0_370"/>
          <p:cNvSpPr txBox="1"/>
          <p:nvPr>
            <p:ph type="ctrTitle"/>
          </p:nvPr>
        </p:nvSpPr>
        <p:spPr>
          <a:xfrm>
            <a:off x="580875" y="779625"/>
            <a:ext cx="11277600" cy="26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US">
                <a:solidFill>
                  <a:schemeClr val="lt1"/>
                </a:solidFill>
              </a:rPr>
              <a:t>Context &amp; Methodology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63" name="Google Shape;163;g2d3d7ab5ae8_0_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0325" y="2679650"/>
            <a:ext cx="3118700" cy="34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2d3d7ab5ae8_0_370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FFFF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d3fcb428c2_0_23"/>
          <p:cNvSpPr txBox="1"/>
          <p:nvPr>
            <p:ph type="title"/>
          </p:nvPr>
        </p:nvSpPr>
        <p:spPr>
          <a:xfrm>
            <a:off x="417842" y="280001"/>
            <a:ext cx="109728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Executive Summary</a:t>
            </a:r>
            <a:endParaRPr/>
          </a:p>
        </p:txBody>
      </p:sp>
      <p:pic>
        <p:nvPicPr>
          <p:cNvPr id="170" name="Google Shape;170;g2d3fcb428c2_0_23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6056299" y="-4512915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2d3fcb428c2_0_23"/>
          <p:cNvSpPr txBox="1"/>
          <p:nvPr/>
        </p:nvSpPr>
        <p:spPr>
          <a:xfrm>
            <a:off x="674900" y="1510400"/>
            <a:ext cx="10809900" cy="49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We found that </a:t>
            </a:r>
            <a:r>
              <a:rPr b="1" lang="en-US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Larceny</a:t>
            </a:r>
            <a:r>
              <a:rPr lang="en-US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is the highest reported crime in San Francisco. The crime rates on</a:t>
            </a:r>
            <a:r>
              <a:rPr b="1" lang="en-US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weekends, noon, 2pm, 6pm, midnight, and fall to summer months tend to be </a:t>
            </a:r>
            <a:r>
              <a:rPr b="1" lang="en-US" sz="260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peak </a:t>
            </a:r>
            <a:r>
              <a:rPr b="1" lang="en-US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crime</a:t>
            </a:r>
            <a:r>
              <a:rPr lang="en-US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times. </a:t>
            </a:r>
            <a:endParaRPr sz="2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Crime is highly </a:t>
            </a:r>
            <a:r>
              <a:rPr b="1" lang="en-US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concentrated in the Northeast SF area with Central District</a:t>
            </a:r>
            <a:r>
              <a:rPr lang="en-US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being the highest. </a:t>
            </a:r>
            <a:endParaRPr sz="2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We are proposing reformation initiatives including </a:t>
            </a:r>
            <a:r>
              <a:rPr lang="en-US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Property Registration, Environmental Redesign, Restorative Justice Programs and an Expanded Investigative Task Force. </a:t>
            </a:r>
            <a:endParaRPr sz="2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2" name="Google Shape;172;g2d3fcb428c2_0_23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d3d7ab5ae8_0_634"/>
          <p:cNvSpPr txBox="1"/>
          <p:nvPr>
            <p:ph type="title"/>
          </p:nvPr>
        </p:nvSpPr>
        <p:spPr>
          <a:xfrm>
            <a:off x="424267" y="280001"/>
            <a:ext cx="109728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San Francisco Background</a:t>
            </a:r>
            <a:endParaRPr/>
          </a:p>
        </p:txBody>
      </p:sp>
      <p:pic>
        <p:nvPicPr>
          <p:cNvPr id="178" name="Google Shape;178;g2d3d7ab5ae8_0_634"/>
          <p:cNvPicPr preferRelativeResize="0"/>
          <p:nvPr/>
        </p:nvPicPr>
        <p:blipFill rotWithShape="1">
          <a:blip r:embed="rId3">
            <a:alphaModFix/>
          </a:blip>
          <a:srcRect b="943" l="0" r="0" t="776"/>
          <a:stretch/>
        </p:blipFill>
        <p:spPr>
          <a:xfrm rot="-5400000">
            <a:off x="6056299" y="-4512915"/>
            <a:ext cx="79400" cy="1149163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2d3d7ab5ae8_0_634"/>
          <p:cNvSpPr txBox="1"/>
          <p:nvPr/>
        </p:nvSpPr>
        <p:spPr>
          <a:xfrm>
            <a:off x="6781125" y="1630250"/>
            <a:ext cx="5060700" cy="45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roxima Nova"/>
              <a:buChar char="●"/>
            </a:pPr>
            <a:r>
              <a:rPr lang="en-US" sz="2500">
                <a:solidFill>
                  <a:schemeClr val="dk1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Population of 808,437</a:t>
            </a:r>
            <a:endParaRPr sz="2500">
              <a:solidFill>
                <a:schemeClr val="dk1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7350" lvl="0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roxima Nova"/>
              <a:buChar char="●"/>
            </a:pPr>
            <a:r>
              <a:rPr lang="en-US" sz="2500">
                <a:solidFill>
                  <a:schemeClr val="dk1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San Francisco has one of the highest crime rates in America compared to all communities of all sizes</a:t>
            </a:r>
            <a:endParaRPr sz="2500">
              <a:solidFill>
                <a:schemeClr val="dk1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7350" lvl="0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roxima Nova"/>
              <a:buChar char="●"/>
            </a:pPr>
            <a:r>
              <a:rPr lang="en-US" sz="2500">
                <a:solidFill>
                  <a:schemeClr val="dk1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Crime rate of 67 per one thousand residents</a:t>
            </a:r>
            <a:endParaRPr sz="2500">
              <a:solidFill>
                <a:schemeClr val="dk1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7350" lvl="0" marL="9144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500"/>
              <a:buFont typeface="Proxima Nova"/>
              <a:buChar char="●"/>
            </a:pPr>
            <a:r>
              <a:rPr lang="en-US" sz="250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Ranked number one for property crimes among major cities</a:t>
            </a:r>
            <a:endParaRPr sz="2500">
              <a:solidFill>
                <a:schemeClr val="dk1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bridge over a body of water with a boat in the distance (Provided by Tenor)" id="180" name="Google Shape;180;g2d3d7ab5ae8_0_6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375" y="2037875"/>
            <a:ext cx="6111750" cy="34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2d3d7ab5ae8_0_634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d3fcb428c2_0_18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Team Process: Asking Questions</a:t>
            </a:r>
            <a:endParaRPr/>
          </a:p>
        </p:txBody>
      </p:sp>
      <p:sp>
        <p:nvSpPr>
          <p:cNvPr id="187" name="Google Shape;187;g2d3fcb428c2_0_18"/>
          <p:cNvSpPr txBox="1"/>
          <p:nvPr>
            <p:ph idx="1" type="body"/>
          </p:nvPr>
        </p:nvSpPr>
        <p:spPr>
          <a:xfrm>
            <a:off x="609600" y="1600200"/>
            <a:ext cx="10972800" cy="4967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31800" lvl="0" marL="457200" rtl="0" algn="l">
              <a:spcBef>
                <a:spcPts val="8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Where does crime happen?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○"/>
            </a:pPr>
            <a:r>
              <a:rPr lang="en-US"/>
              <a:t>Which</a:t>
            </a:r>
            <a:r>
              <a:rPr lang="en-US"/>
              <a:t> neighborhoods </a:t>
            </a:r>
            <a:r>
              <a:rPr lang="en-US"/>
              <a:t>have the highest or lowest crime counts (top 5)? 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What crimes are occuring?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○"/>
            </a:pPr>
            <a:r>
              <a:rPr lang="en-US"/>
              <a:t>What are the top 5 incident/crime categories? Sub Categories?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When is crime happening?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○"/>
            </a:pPr>
            <a:r>
              <a:rPr lang="en-US"/>
              <a:t>Is there a certain time frame when crime is higher?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What is the ratio of Open/Active vs Closed/Cited cases?</a:t>
            </a:r>
            <a:endParaRPr/>
          </a:p>
        </p:txBody>
      </p:sp>
      <p:sp>
        <p:nvSpPr>
          <p:cNvPr id="188" name="Google Shape;188;g2d3fcb428c2_0_18"/>
          <p:cNvSpPr txBox="1"/>
          <p:nvPr>
            <p:ph idx="12" type="sldNum"/>
          </p:nvPr>
        </p:nvSpPr>
        <p:spPr>
          <a:xfrm>
            <a:off x="67" y="6231533"/>
            <a:ext cx="2079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• </a:t>
            </a:r>
            <a:r>
              <a:rPr lang="en-US">
                <a:solidFill>
                  <a:srgbClr val="3366FF"/>
                </a:solidFill>
              </a:rPr>
              <a:t>co</a:t>
            </a:r>
            <a:r>
              <a:rPr lang="en-US"/>
              <a:t>opcareers.org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2024-10-02T01:16:17Z</dcterms:created>
  <dc:creator>Sabrina Mehu</dc:creator>
</cp:coreProperties>
</file>